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304" r:id="rId2"/>
    <p:sldId id="345" r:id="rId3"/>
    <p:sldId id="354" r:id="rId4"/>
    <p:sldId id="353" r:id="rId5"/>
    <p:sldId id="337" r:id="rId6"/>
    <p:sldId id="346" r:id="rId7"/>
    <p:sldId id="347" r:id="rId8"/>
    <p:sldId id="348" r:id="rId9"/>
    <p:sldId id="349" r:id="rId10"/>
    <p:sldId id="350" r:id="rId11"/>
    <p:sldId id="341" r:id="rId12"/>
    <p:sldId id="351" r:id="rId13"/>
    <p:sldId id="352"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tandard inndeling" id="{A39724B2-AE77-E541-9CB3-84D9E8AED3DF}">
          <p14:sldIdLst>
            <p14:sldId id="304"/>
            <p14:sldId id="345"/>
            <p14:sldId id="354"/>
            <p14:sldId id="353"/>
            <p14:sldId id="337"/>
            <p14:sldId id="346"/>
            <p14:sldId id="347"/>
            <p14:sldId id="348"/>
            <p14:sldId id="349"/>
            <p14:sldId id="350"/>
            <p14:sldId id="341"/>
            <p14:sldId id="351"/>
            <p14:sldId id="352"/>
          </p14:sldIdLst>
        </p14:section>
        <p14:section name="Diagrammer" id="{487A70D2-2F56-B24C-B11B-213D6B769FD9}">
          <p14:sldIdLst/>
        </p14:section>
        <p14:section name="Tegnressurser" id="{130A3D26-8D5B-9448-B79B-EA7D06EC52C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1B66"/>
    <a:srgbClr val="C0C0C0"/>
    <a:srgbClr val="000000"/>
    <a:srgbClr val="808080"/>
    <a:srgbClr val="786E33"/>
    <a:srgbClr val="1FBB9B"/>
    <a:srgbClr val="95BB1E"/>
    <a:srgbClr val="EAEAEA"/>
    <a:srgbClr val="DDDDDD"/>
    <a:srgbClr val="D3D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87" autoAdjust="0"/>
    <p:restoredTop sz="81947" autoAdjust="0"/>
  </p:normalViewPr>
  <p:slideViewPr>
    <p:cSldViewPr snapToGrid="0">
      <p:cViewPr>
        <p:scale>
          <a:sx n="100" d="100"/>
          <a:sy n="100" d="100"/>
        </p:scale>
        <p:origin x="-1144" y="-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DE2A199-7A73-BA44-9DE5-BF65013D5272}" type="datetimeFigureOut">
              <a:rPr lang="nb-NO" smtClean="0"/>
              <a:t>3/25/15</a:t>
            </a:fld>
            <a:endParaRPr lang="nb-NO"/>
          </a:p>
        </p:txBody>
      </p:sp>
      <p:sp>
        <p:nvSpPr>
          <p:cNvPr id="4" name="Plassholder for bunn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5" name="Plassholder for lysbilde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6AD37EE-7822-E44D-99D1-D0BA04210E39}" type="slidenum">
              <a:rPr lang="nb-NO" smtClean="0"/>
              <a:t>‹#›</a:t>
            </a:fld>
            <a:endParaRPr lang="nb-NO"/>
          </a:p>
        </p:txBody>
      </p:sp>
    </p:spTree>
    <p:extLst>
      <p:ext uri="{BB962C8B-B14F-4D97-AF65-F5344CB8AC3E}">
        <p14:creationId xmlns:p14="http://schemas.microsoft.com/office/powerpoint/2010/main" val="4781363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1F2879-140F-0440-8EB9-FC30DC718247}" type="datetimeFigureOut">
              <a:rPr lang="nb-NO" smtClean="0"/>
              <a:t>3/25/15</a:t>
            </a:fld>
            <a:endParaRPr lang="nb-NO"/>
          </a:p>
        </p:txBody>
      </p:sp>
      <p:sp>
        <p:nvSpPr>
          <p:cNvPr id="4" name="Plassholder for lysbil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72C4E3-FE03-4A41-89FD-8FB4D62EADBF}" type="slidenum">
              <a:rPr lang="nb-NO" smtClean="0"/>
              <a:t>‹#›</a:t>
            </a:fld>
            <a:endParaRPr lang="nb-NO"/>
          </a:p>
        </p:txBody>
      </p:sp>
    </p:spTree>
    <p:extLst>
      <p:ext uri="{BB962C8B-B14F-4D97-AF65-F5344CB8AC3E}">
        <p14:creationId xmlns:p14="http://schemas.microsoft.com/office/powerpoint/2010/main" val="394787666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An analysis of climate model projections for the new RCP scenarios indicates that the 2</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goal could be exceeded in the next 30 years, at around 2040 under a high emission (RCP8.5) scenario, and just before 2050 under the RCP4.5 stabilisation scenario.  However, there is a considerable range around these mean estimates, as projected from different climate models.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Under the worst case scenario, the 2</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goal could be exceeded by around 2030, under both RCP4.5 and 8.5 scenarios.  This has major implications for the speed and urgency of the current policy discussions.  It also indicates that early adaptation is likely to be needed to address the changes anticipated over the next 20 to 30 years.</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1372C4E3-FE03-4A41-89FD-8FB4D62EADBF}" type="slidenum">
              <a:rPr lang="nb-NO" smtClean="0"/>
              <a:t>2</a:t>
            </a:fld>
            <a:endParaRPr lang="nb-NO"/>
          </a:p>
        </p:txBody>
      </p:sp>
    </p:spTree>
    <p:extLst>
      <p:ext uri="{BB962C8B-B14F-4D97-AF65-F5344CB8AC3E}">
        <p14:creationId xmlns:p14="http://schemas.microsoft.com/office/powerpoint/2010/main" val="289484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The rate of climate change is important for many impacts and it also influences the ability to adapt easily and cost-effectively.  Historical rates of global change have averaged just over 0.1</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warming per decade.  However, these rates are projected to increase in the near future.  Analysis indicates that the median rate of warming in Europe (up 2</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global average warming) is 0.25</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per decade for RCP4.5 and 0.3</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per decade for RCP8.5, but with faster rates of change from warmer models.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For regions of Europe that warm faster than the European average, these changes are even more dramatic, for example Scandinavia could experience warming of around 0.4</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per decade (median), and as much as 0.5</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per decade under some model projections. </a:t>
            </a:r>
            <a:endParaRPr lang="en-US" sz="1200" kern="1200">
              <a:solidFill>
                <a:schemeClr val="tx1"/>
              </a:solidFill>
              <a:effectLst/>
              <a:latin typeface="+mn-lt"/>
              <a:ea typeface="+mn-ea"/>
              <a:cs typeface="+mn-cs"/>
            </a:endParaRPr>
          </a:p>
          <a:p>
            <a:endParaRPr lang="en-US"/>
          </a:p>
          <a:p>
            <a:endParaRPr lang="en-US"/>
          </a:p>
        </p:txBody>
      </p:sp>
      <p:sp>
        <p:nvSpPr>
          <p:cNvPr id="4" name="Slide Number Placeholder 3"/>
          <p:cNvSpPr>
            <a:spLocks noGrp="1"/>
          </p:cNvSpPr>
          <p:nvPr>
            <p:ph type="sldNum" sz="quarter" idx="10"/>
          </p:nvPr>
        </p:nvSpPr>
        <p:spPr/>
        <p:txBody>
          <a:bodyPr/>
          <a:lstStyle/>
          <a:p>
            <a:fld id="{1372C4E3-FE03-4A41-89FD-8FB4D62EADBF}" type="slidenum">
              <a:rPr lang="nb-NO" smtClean="0"/>
              <a:t>3</a:t>
            </a:fld>
            <a:endParaRPr lang="nb-NO"/>
          </a:p>
        </p:txBody>
      </p:sp>
    </p:spTree>
    <p:extLst>
      <p:ext uri="{BB962C8B-B14F-4D97-AF65-F5344CB8AC3E}">
        <p14:creationId xmlns:p14="http://schemas.microsoft.com/office/powerpoint/2010/main" val="3421981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Europe warms more than the global average, i.e. much of Europe will experience more than 2</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of change (relative to pre-industrial) even if the global goal is achieved.  This also means that they will experience 2</a:t>
            </a:r>
            <a:r>
              <a:rPr lang="en-GB" sz="1200" kern="1200">
                <a:solidFill>
                  <a:schemeClr val="tx1"/>
                </a:solidFill>
                <a:effectLst/>
                <a:latin typeface="+mn-lt"/>
                <a:ea typeface="+mn-ea"/>
                <a:cs typeface="+mn-cs"/>
                <a:sym typeface="Symbol"/>
              </a:rPr>
              <a:t></a:t>
            </a:r>
            <a:r>
              <a:rPr lang="en-GB" sz="1200" kern="1200">
                <a:solidFill>
                  <a:schemeClr val="tx1"/>
                </a:solidFill>
                <a:effectLst/>
                <a:latin typeface="+mn-lt"/>
                <a:ea typeface="+mn-ea"/>
                <a:cs typeface="+mn-cs"/>
              </a:rPr>
              <a:t>C of warming much earlier than the global average, especially under higher warming scenarios. </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1372C4E3-FE03-4A41-89FD-8FB4D62EADBF}" type="slidenum">
              <a:rPr lang="nb-NO" smtClean="0"/>
              <a:t>4</a:t>
            </a:fld>
            <a:endParaRPr lang="nb-NO"/>
          </a:p>
        </p:txBody>
      </p:sp>
    </p:spTree>
    <p:extLst>
      <p:ext uri="{BB962C8B-B14F-4D97-AF65-F5344CB8AC3E}">
        <p14:creationId xmlns:p14="http://schemas.microsoft.com/office/powerpoint/2010/main" val="111361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give</a:t>
            </a:r>
            <a:r>
              <a:rPr lang="en-US" baseline="0"/>
              <a:t> some perspective in Bergen and Oslo, respectively average summertime maximum temperatures are 20 and 21 degrees in July. </a:t>
            </a:r>
          </a:p>
          <a:p>
            <a:r>
              <a:rPr lang="en-US" baseline="0"/>
              <a:t>Winter case the average daily minimum temperatures are: 0 and -5 in January</a:t>
            </a:r>
            <a:endParaRPr lang="en-US"/>
          </a:p>
        </p:txBody>
      </p:sp>
      <p:sp>
        <p:nvSpPr>
          <p:cNvPr id="4" name="Slide Number Placeholder 3"/>
          <p:cNvSpPr>
            <a:spLocks noGrp="1"/>
          </p:cNvSpPr>
          <p:nvPr>
            <p:ph type="sldNum" sz="quarter" idx="10"/>
          </p:nvPr>
        </p:nvSpPr>
        <p:spPr/>
        <p:txBody>
          <a:bodyPr/>
          <a:lstStyle/>
          <a:p>
            <a:fld id="{1372C4E3-FE03-4A41-89FD-8FB4D62EADBF}" type="slidenum">
              <a:rPr lang="nb-NO" smtClean="0"/>
              <a:t>6</a:t>
            </a:fld>
            <a:endParaRPr lang="nb-NO"/>
          </a:p>
        </p:txBody>
      </p:sp>
    </p:spTree>
    <p:extLst>
      <p:ext uri="{BB962C8B-B14F-4D97-AF65-F5344CB8AC3E}">
        <p14:creationId xmlns:p14="http://schemas.microsoft.com/office/powerpoint/2010/main" val="2214664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GSL determined as first 5-day period above 5C to first 5-day period below 5C. Thus this is a first</a:t>
            </a:r>
            <a:r>
              <a:rPr lang="en-US" baseline="0"/>
              <a:t> order result. It does not account for increases in consecutive dry days and/or precip. changes and/or increases in number of days with too high temperatures.</a:t>
            </a:r>
            <a:r>
              <a:rPr lang="en-US"/>
              <a:t> Ideal growing temps</a:t>
            </a:r>
            <a:r>
              <a:rPr lang="en-US" baseline="0"/>
              <a:t> for p</a:t>
            </a:r>
            <a:r>
              <a:rPr lang="en-US"/>
              <a:t>otatoes are about 7-26 degrees. Corn max.</a:t>
            </a:r>
            <a:r>
              <a:rPr lang="en-US" baseline="0"/>
              <a:t> 33C Wheat max. 35C.</a:t>
            </a:r>
            <a:r>
              <a:rPr lang="en-US"/>
              <a:t> </a:t>
            </a:r>
          </a:p>
          <a:p>
            <a:endParaRPr lang="en-US"/>
          </a:p>
        </p:txBody>
      </p:sp>
      <p:sp>
        <p:nvSpPr>
          <p:cNvPr id="4" name="Slide Number Placeholder 3"/>
          <p:cNvSpPr>
            <a:spLocks noGrp="1"/>
          </p:cNvSpPr>
          <p:nvPr>
            <p:ph type="sldNum" sz="quarter" idx="10"/>
          </p:nvPr>
        </p:nvSpPr>
        <p:spPr/>
        <p:txBody>
          <a:bodyPr/>
          <a:lstStyle/>
          <a:p>
            <a:fld id="{1372C4E3-FE03-4A41-89FD-8FB4D62EADBF}" type="slidenum">
              <a:rPr lang="nb-NO" smtClean="0"/>
              <a:t>7</a:t>
            </a:fld>
            <a:endParaRPr lang="nb-NO"/>
          </a:p>
        </p:txBody>
      </p:sp>
    </p:spTree>
    <p:extLst>
      <p:ext uri="{BB962C8B-B14F-4D97-AF65-F5344CB8AC3E}">
        <p14:creationId xmlns:p14="http://schemas.microsoft.com/office/powerpoint/2010/main" val="2343393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Bad for potatoes</a:t>
            </a:r>
            <a:r>
              <a:rPr lang="en-US" baseline="0"/>
              <a:t> in Norway? Not so much.</a:t>
            </a:r>
            <a:endParaRPr lang="en-US"/>
          </a:p>
        </p:txBody>
      </p:sp>
      <p:sp>
        <p:nvSpPr>
          <p:cNvPr id="4" name="Slide Number Placeholder 3"/>
          <p:cNvSpPr>
            <a:spLocks noGrp="1"/>
          </p:cNvSpPr>
          <p:nvPr>
            <p:ph type="sldNum" sz="quarter" idx="10"/>
          </p:nvPr>
        </p:nvSpPr>
        <p:spPr/>
        <p:txBody>
          <a:bodyPr/>
          <a:lstStyle/>
          <a:p>
            <a:fld id="{1372C4E3-FE03-4A41-89FD-8FB4D62EADBF}" type="slidenum">
              <a:rPr lang="nb-NO" smtClean="0"/>
              <a:t>8</a:t>
            </a:fld>
            <a:endParaRPr lang="nb-NO"/>
          </a:p>
        </p:txBody>
      </p:sp>
    </p:spTree>
    <p:extLst>
      <p:ext uri="{BB962C8B-B14F-4D97-AF65-F5344CB8AC3E}">
        <p14:creationId xmlns:p14="http://schemas.microsoft.com/office/powerpoint/2010/main" val="3971831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 name="Picture 17" descr="UniPresbunnForside1024x768UtenLogo"/>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36"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3"/>
          <p:cNvSpPr>
            <a:spLocks noGrp="1" noChangeArrowheads="1"/>
          </p:cNvSpPr>
          <p:nvPr>
            <p:ph type="ctrTitle"/>
          </p:nvPr>
        </p:nvSpPr>
        <p:spPr>
          <a:xfrm>
            <a:off x="327025" y="1282700"/>
            <a:ext cx="6069013" cy="1206500"/>
          </a:xfrm>
        </p:spPr>
        <p:txBody>
          <a:bodyPr>
            <a:spAutoFit/>
          </a:bodyPr>
          <a:lstStyle>
            <a:lvl1pPr>
              <a:defRPr sz="4400"/>
            </a:lvl1pPr>
          </a:lstStyle>
          <a:p>
            <a:pPr lvl="0"/>
            <a:r>
              <a:rPr lang="nb-NO" noProof="0" smtClean="0"/>
              <a:t>Click to edit Master title style</a:t>
            </a:r>
            <a:endParaRPr lang="en-US" noProof="0" smtClean="0"/>
          </a:p>
        </p:txBody>
      </p:sp>
      <p:sp>
        <p:nvSpPr>
          <p:cNvPr id="5124" name="Rectangle 4"/>
          <p:cNvSpPr>
            <a:spLocks noGrp="1" noChangeArrowheads="1"/>
          </p:cNvSpPr>
          <p:nvPr>
            <p:ph type="subTitle" idx="1"/>
          </p:nvPr>
        </p:nvSpPr>
        <p:spPr>
          <a:xfrm>
            <a:off x="341313" y="2625725"/>
            <a:ext cx="6400800" cy="1657350"/>
          </a:xfrm>
        </p:spPr>
        <p:txBody>
          <a:bodyPr/>
          <a:lstStyle>
            <a:lvl1pPr marL="0" indent="0">
              <a:lnSpc>
                <a:spcPct val="80000"/>
              </a:lnSpc>
              <a:buFont typeface="Wingdings" pitchFamily="2" charset="2"/>
              <a:buNone/>
              <a:defRPr sz="2600">
                <a:solidFill>
                  <a:srgbClr val="A0007E"/>
                </a:solidFill>
              </a:defRPr>
            </a:lvl1pPr>
          </a:lstStyle>
          <a:p>
            <a:pPr lvl="0"/>
            <a:r>
              <a:rPr lang="nb-NO" noProof="0" smtClean="0"/>
              <a:t>Click to edit Master subtitle style</a:t>
            </a:r>
            <a:endParaRPr lang="en-US" noProof="0" smtClean="0"/>
          </a:p>
        </p:txBody>
      </p:sp>
      <p:pic>
        <p:nvPicPr>
          <p:cNvPr id="10" name="Picture 9"/>
          <p:cNvPicPr>
            <a:picLocks noChangeAspect="1"/>
          </p:cNvPicPr>
          <p:nvPr userDrawn="1"/>
        </p:nvPicPr>
        <p:blipFill>
          <a:blip r:embed="rId3">
            <a:lum/>
            <a:alphaModFix/>
          </a:blip>
          <a:srcRect/>
          <a:stretch>
            <a:fillRect/>
          </a:stretch>
        </p:blipFill>
        <p:spPr>
          <a:xfrm>
            <a:off x="265176" y="5889263"/>
            <a:ext cx="1849565" cy="698564"/>
          </a:xfrm>
          <a:prstGeom prst="rect">
            <a:avLst/>
          </a:prstGeom>
          <a:noFill/>
          <a:ln>
            <a:noFill/>
          </a:ln>
        </p:spPr>
      </p:pic>
      <p:sp>
        <p:nvSpPr>
          <p:cNvPr id="2" name="Plassholder for dato 1"/>
          <p:cNvSpPr>
            <a:spLocks noGrp="1"/>
          </p:cNvSpPr>
          <p:nvPr>
            <p:ph type="dt" sz="half" idx="12"/>
          </p:nvPr>
        </p:nvSpPr>
        <p:spPr/>
        <p:txBody>
          <a:bodyPr/>
          <a:lstStyle/>
          <a:p>
            <a:endParaRPr lang="en-US" dirty="0"/>
          </a:p>
        </p:txBody>
      </p:sp>
      <p:sp>
        <p:nvSpPr>
          <p:cNvPr id="4" name="Plassholder for bunntekst 3"/>
          <p:cNvSpPr>
            <a:spLocks noGrp="1"/>
          </p:cNvSpPr>
          <p:nvPr>
            <p:ph type="ftr" sz="quarter" idx="13"/>
          </p:nvPr>
        </p:nvSpPr>
        <p:spPr/>
        <p:txBody>
          <a:bodyPr/>
          <a:lstStyle/>
          <a:p>
            <a:r>
              <a:rPr lang="en-US" smtClean="0"/>
              <a:t>Uni Research Klima</a:t>
            </a:r>
            <a:endParaRPr lang="en-US" dirty="0"/>
          </a:p>
        </p:txBody>
      </p:sp>
      <p:sp>
        <p:nvSpPr>
          <p:cNvPr id="5" name="Plassholder for lysbildenummer 4"/>
          <p:cNvSpPr>
            <a:spLocks noGrp="1"/>
          </p:cNvSpPr>
          <p:nvPr>
            <p:ph type="sldNum" sz="quarter" idx="14"/>
          </p:nvPr>
        </p:nvSpPr>
        <p:spPr/>
        <p:txBody>
          <a:bodyPr/>
          <a:lstStyle/>
          <a:p>
            <a:fld id="{9208E61A-0220-4A14-B394-6E5BC0C0BC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Uni Research Klima</a:t>
            </a:r>
            <a:endParaRPr lang="en-US"/>
          </a:p>
        </p:txBody>
      </p:sp>
      <p:sp>
        <p:nvSpPr>
          <p:cNvPr id="6" name="Slide Number Placeholder 5"/>
          <p:cNvSpPr>
            <a:spLocks noGrp="1"/>
          </p:cNvSpPr>
          <p:nvPr>
            <p:ph type="sldNum" sz="quarter" idx="12"/>
          </p:nvPr>
        </p:nvSpPr>
        <p:spPr/>
        <p:txBody>
          <a:bodyPr/>
          <a:lstStyle>
            <a:lvl1pPr>
              <a:defRPr/>
            </a:lvl1pPr>
          </a:lstStyle>
          <a:p>
            <a:fld id="{77002F83-3110-4DE7-9B64-6DD9C50802A6}" type="slidenum">
              <a:rPr lang="en-US"/>
              <a:pPr/>
              <a:t>‹#›</a:t>
            </a:fld>
            <a:endParaRPr lang="en-US"/>
          </a:p>
        </p:txBody>
      </p:sp>
    </p:spTree>
    <p:extLst>
      <p:ext uri="{BB962C8B-B14F-4D97-AF65-F5344CB8AC3E}">
        <p14:creationId xmlns:p14="http://schemas.microsoft.com/office/powerpoint/2010/main" val="405762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5250" y="-31750"/>
            <a:ext cx="2033588" cy="5837238"/>
          </a:xfrm>
        </p:spPr>
        <p:txBody>
          <a:bodyPr vert="eaVert"/>
          <a:lstStyle/>
          <a:p>
            <a:r>
              <a:rPr lang="nb-NO" smtClean="0"/>
              <a:t>Click to edit Master title style</a:t>
            </a:r>
            <a:endParaRPr lang="en-US"/>
          </a:p>
        </p:txBody>
      </p:sp>
      <p:sp>
        <p:nvSpPr>
          <p:cNvPr id="3" name="Vertical Text Placeholder 2"/>
          <p:cNvSpPr>
            <a:spLocks noGrp="1"/>
          </p:cNvSpPr>
          <p:nvPr>
            <p:ph type="body" orient="vert" idx="1"/>
          </p:nvPr>
        </p:nvSpPr>
        <p:spPr>
          <a:xfrm>
            <a:off x="341313" y="-31750"/>
            <a:ext cx="5951537" cy="5837238"/>
          </a:xfrm>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smtClean="0"/>
              <a:t>Uni Research Klima</a:t>
            </a:r>
            <a:endParaRPr lang="en-US"/>
          </a:p>
        </p:txBody>
      </p:sp>
      <p:sp>
        <p:nvSpPr>
          <p:cNvPr id="6" name="Slide Number Placeholder 5"/>
          <p:cNvSpPr>
            <a:spLocks noGrp="1"/>
          </p:cNvSpPr>
          <p:nvPr>
            <p:ph type="sldNum" sz="quarter" idx="12"/>
          </p:nvPr>
        </p:nvSpPr>
        <p:spPr/>
        <p:txBody>
          <a:bodyPr/>
          <a:lstStyle>
            <a:lvl1pPr>
              <a:defRPr/>
            </a:lvl1pPr>
          </a:lstStyle>
          <a:p>
            <a:fld id="{09602F61-0BA9-480D-B7A9-3C3524E41FAD}" type="slidenum">
              <a:rPr lang="en-US"/>
              <a:pPr/>
              <a:t>‹#›</a:t>
            </a:fld>
            <a:endParaRPr lang="en-US"/>
          </a:p>
        </p:txBody>
      </p:sp>
    </p:spTree>
    <p:extLst>
      <p:ext uri="{BB962C8B-B14F-4D97-AF65-F5344CB8AC3E}">
        <p14:creationId xmlns:p14="http://schemas.microsoft.com/office/powerpoint/2010/main" val="3097836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41313" y="-31750"/>
            <a:ext cx="8137525" cy="1243013"/>
          </a:xfrm>
        </p:spPr>
        <p:txBody>
          <a:bodyPr/>
          <a:lstStyle/>
          <a:p>
            <a:r>
              <a:rPr lang="nb-NO" smtClean="0"/>
              <a:t>Click to edit Master title style</a:t>
            </a:r>
            <a:endParaRPr lang="en-US"/>
          </a:p>
        </p:txBody>
      </p:sp>
      <p:sp>
        <p:nvSpPr>
          <p:cNvPr id="3" name="Chart Placeholder 2"/>
          <p:cNvSpPr>
            <a:spLocks noGrp="1"/>
          </p:cNvSpPr>
          <p:nvPr>
            <p:ph type="chart" idx="1"/>
          </p:nvPr>
        </p:nvSpPr>
        <p:spPr>
          <a:xfrm>
            <a:off x="611188" y="1412875"/>
            <a:ext cx="7839075" cy="4392613"/>
          </a:xfrm>
        </p:spPr>
        <p:txBody>
          <a:bodyPr/>
          <a:lstStyle/>
          <a:p>
            <a:r>
              <a:rPr lang="nb-NO"/>
              <a:t>Click icon to add chart</a:t>
            </a:r>
            <a:endParaRPr lang="en-US"/>
          </a:p>
        </p:txBody>
      </p:sp>
      <p:sp>
        <p:nvSpPr>
          <p:cNvPr id="4" name="Date Placeholder 3"/>
          <p:cNvSpPr>
            <a:spLocks noGrp="1"/>
          </p:cNvSpPr>
          <p:nvPr>
            <p:ph type="dt" sz="half" idx="10"/>
          </p:nvPr>
        </p:nvSpPr>
        <p:spPr>
          <a:xfrm>
            <a:off x="0" y="6597650"/>
            <a:ext cx="2133600" cy="260350"/>
          </a:xfrm>
        </p:spPr>
        <p:txBody>
          <a:bodyPr/>
          <a:lstStyle>
            <a:lvl1pPr>
              <a:defRPr/>
            </a:lvl1pPr>
          </a:lstStyle>
          <a:p>
            <a:endParaRPr lang="en-US" dirty="0"/>
          </a:p>
        </p:txBody>
      </p:sp>
      <p:sp>
        <p:nvSpPr>
          <p:cNvPr id="6" name="Slide Number Placeholder 5"/>
          <p:cNvSpPr>
            <a:spLocks noGrp="1"/>
          </p:cNvSpPr>
          <p:nvPr>
            <p:ph type="sldNum" sz="quarter" idx="12"/>
          </p:nvPr>
        </p:nvSpPr>
        <p:spPr>
          <a:xfrm>
            <a:off x="7010400" y="6597650"/>
            <a:ext cx="2133600" cy="260350"/>
          </a:xfrm>
        </p:spPr>
        <p:txBody>
          <a:bodyPr/>
          <a:lstStyle>
            <a:lvl1pPr>
              <a:defRPr/>
            </a:lvl1pPr>
          </a:lstStyle>
          <a:p>
            <a:fld id="{05A4D423-83DB-42AC-8211-517A73114769}" type="slidenum">
              <a:rPr lang="en-US"/>
              <a:pPr/>
              <a:t>‹#›</a:t>
            </a:fld>
            <a:endParaRPr lang="en-US"/>
          </a:p>
        </p:txBody>
      </p:sp>
      <p:sp>
        <p:nvSpPr>
          <p:cNvPr id="8" name="Footer Placeholder 4"/>
          <p:cNvSpPr>
            <a:spLocks noGrp="1"/>
          </p:cNvSpPr>
          <p:nvPr>
            <p:ph type="ftr" sz="quarter" idx="11"/>
          </p:nvPr>
        </p:nvSpPr>
        <p:spPr>
          <a:xfrm>
            <a:off x="270570" y="6421710"/>
            <a:ext cx="5453558" cy="260350"/>
          </a:xfrm>
        </p:spPr>
        <p:txBody>
          <a:bodyPr/>
          <a:lstStyle>
            <a:lvl1pPr>
              <a:defRPr/>
            </a:lvl1pPr>
          </a:lstStyle>
          <a:p>
            <a:r>
              <a:rPr lang="en-US" smtClean="0"/>
              <a:t>Uni Research Klima</a:t>
            </a:r>
            <a:endParaRPr lang="en-US"/>
          </a:p>
        </p:txBody>
      </p:sp>
    </p:spTree>
    <p:extLst>
      <p:ext uri="{BB962C8B-B14F-4D97-AF65-F5344CB8AC3E}">
        <p14:creationId xmlns:p14="http://schemas.microsoft.com/office/powerpoint/2010/main" val="24768502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a:xfrm>
            <a:off x="720000" y="763200"/>
            <a:ext cx="7704000" cy="310332"/>
          </a:xfrm>
          <a:prstGeom prst="rect">
            <a:avLst/>
          </a:prstGeom>
        </p:spPr>
        <p:txBody>
          <a:bodyPr/>
          <a:lstStyle/>
          <a:p>
            <a:r>
              <a:rPr lang="nb-NO" smtClean="0"/>
              <a:t>Klikk for å redigere tittelstil</a:t>
            </a:r>
            <a:endParaRPr lang="nb-NO" dirty="0"/>
          </a:p>
        </p:txBody>
      </p:sp>
      <p:sp>
        <p:nvSpPr>
          <p:cNvPr id="3" name="Plassholder for innhold 2"/>
          <p:cNvSpPr>
            <a:spLocks noGrp="1"/>
          </p:cNvSpPr>
          <p:nvPr>
            <p:ph idx="1"/>
          </p:nvPr>
        </p:nvSpPr>
        <p:spPr>
          <a:xfrm>
            <a:off x="720000" y="1260000"/>
            <a:ext cx="7704000" cy="4950000"/>
          </a:xfrm>
          <a:prstGeom prst="rect">
            <a:avLst/>
          </a:prstGeom>
        </p:spPr>
        <p:txBody>
          <a:bodyPr/>
          <a:lstStyle/>
          <a:p>
            <a:pPr lvl="0"/>
            <a:r>
              <a:rPr lang="nb-NO" dirty="0" smtClean="0"/>
              <a:t>Klikk for å redigere tekststiler i malen</a:t>
            </a:r>
          </a:p>
          <a:p>
            <a:pPr lvl="1"/>
            <a:r>
              <a:rPr lang="nb-NO" dirty="0" smtClean="0"/>
              <a:t>Andre nivå</a:t>
            </a:r>
          </a:p>
          <a:p>
            <a:pPr lvl="2"/>
            <a:r>
              <a:rPr lang="nb-NO" dirty="0" smtClean="0"/>
              <a:t>Tredje nivå</a:t>
            </a:r>
          </a:p>
          <a:p>
            <a:pPr lvl="3"/>
            <a:r>
              <a:rPr lang="nb-NO" dirty="0" smtClean="0"/>
              <a:t>Fjerde nivå</a:t>
            </a:r>
          </a:p>
          <a:p>
            <a:pPr lvl="4"/>
            <a:r>
              <a:rPr lang="nb-NO" dirty="0" smtClean="0"/>
              <a:t>Femte nivå</a:t>
            </a:r>
            <a:endParaRPr lang="nb-NO" dirty="0"/>
          </a:p>
        </p:txBody>
      </p:sp>
      <p:sp>
        <p:nvSpPr>
          <p:cNvPr id="4" name="Plassholder for dato 3"/>
          <p:cNvSpPr>
            <a:spLocks noGrp="1"/>
          </p:cNvSpPr>
          <p:nvPr>
            <p:ph type="dt" sz="half" idx="10"/>
          </p:nvPr>
        </p:nvSpPr>
        <p:spPr>
          <a:xfrm>
            <a:off x="6999564" y="6415801"/>
            <a:ext cx="712800" cy="123111"/>
          </a:xfrm>
          <a:prstGeom prst="rect">
            <a:avLst/>
          </a:prstGeom>
        </p:spPr>
        <p:txBody>
          <a:bodyPr lIns="0" tIns="0" rIns="0" bIns="0"/>
          <a:lstStyle>
            <a:lvl1pPr algn="r">
              <a:defRPr sz="800" b="0" i="0" baseline="0">
                <a:solidFill>
                  <a:schemeClr val="bg1">
                    <a:lumMod val="50000"/>
                  </a:schemeClr>
                </a:solidFill>
                <a:latin typeface="Arial"/>
              </a:defRPr>
            </a:lvl1pPr>
          </a:lstStyle>
          <a:p>
            <a:endParaRPr lang="nb-NO" dirty="0"/>
          </a:p>
        </p:txBody>
      </p:sp>
      <p:sp>
        <p:nvSpPr>
          <p:cNvPr id="5" name="Plassholder for bunntekst 4"/>
          <p:cNvSpPr>
            <a:spLocks noGrp="1"/>
          </p:cNvSpPr>
          <p:nvPr>
            <p:ph type="ftr" sz="quarter" idx="11"/>
          </p:nvPr>
        </p:nvSpPr>
        <p:spPr>
          <a:xfrm>
            <a:off x="5290068" y="6415801"/>
            <a:ext cx="1709496" cy="123111"/>
          </a:xfrm>
          <a:prstGeom prst="rect">
            <a:avLst/>
          </a:prstGeom>
        </p:spPr>
        <p:txBody>
          <a:bodyPr lIns="0" tIns="0" rIns="0" bIns="0"/>
          <a:lstStyle>
            <a:lvl1pPr algn="r">
              <a:defRPr sz="800" cap="none">
                <a:solidFill>
                  <a:schemeClr val="bg1">
                    <a:lumMod val="50000"/>
                  </a:schemeClr>
                </a:solidFill>
                <a:latin typeface="Arial"/>
              </a:defRPr>
            </a:lvl1pPr>
          </a:lstStyle>
          <a:p>
            <a:endParaRPr lang="nb-NO" dirty="0"/>
          </a:p>
        </p:txBody>
      </p:sp>
      <p:sp>
        <p:nvSpPr>
          <p:cNvPr id="6" name="Plassholder for lysbildenummer 5"/>
          <p:cNvSpPr>
            <a:spLocks noGrp="1"/>
          </p:cNvSpPr>
          <p:nvPr>
            <p:ph type="sldNum" sz="quarter" idx="12"/>
          </p:nvPr>
        </p:nvSpPr>
        <p:spPr>
          <a:xfrm>
            <a:off x="7712364" y="6415801"/>
            <a:ext cx="711636" cy="123111"/>
          </a:xfrm>
          <a:prstGeom prst="rect">
            <a:avLst/>
          </a:prstGeom>
        </p:spPr>
        <p:txBody>
          <a:bodyPr lIns="0" tIns="0" rIns="0" bIns="0"/>
          <a:lstStyle>
            <a:lvl1pPr algn="r">
              <a:defRPr sz="800" baseline="0">
                <a:solidFill>
                  <a:schemeClr val="bg1">
                    <a:lumMod val="50000"/>
                  </a:schemeClr>
                </a:solidFill>
                <a:latin typeface="Arial"/>
              </a:defRPr>
            </a:lvl1pPr>
          </a:lstStyle>
          <a:p>
            <a:fld id="{A5B8BEBE-FE56-5345-8004-AA0268A88970}" type="slidenum">
              <a:rPr lang="nb-NO" smtClean="0"/>
              <a:pPr/>
              <a:t>‹#›</a:t>
            </a:fld>
            <a:endParaRPr lang="nb-NO" dirty="0"/>
          </a:p>
        </p:txBody>
      </p:sp>
    </p:spTree>
    <p:extLst>
      <p:ext uri="{BB962C8B-B14F-4D97-AF65-F5344CB8AC3E}">
        <p14:creationId xmlns:p14="http://schemas.microsoft.com/office/powerpoint/2010/main" val="3848878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idx="1"/>
          </p:nvPr>
        </p:nvSpPr>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Uni Research Klima</a:t>
            </a:r>
            <a:endParaRPr lang="en-US"/>
          </a:p>
        </p:txBody>
      </p:sp>
      <p:sp>
        <p:nvSpPr>
          <p:cNvPr id="6" name="Slide Number Placeholder 5"/>
          <p:cNvSpPr>
            <a:spLocks noGrp="1"/>
          </p:cNvSpPr>
          <p:nvPr>
            <p:ph type="sldNum" sz="quarter" idx="12"/>
          </p:nvPr>
        </p:nvSpPr>
        <p:spPr/>
        <p:txBody>
          <a:bodyPr/>
          <a:lstStyle>
            <a:lvl1pPr>
              <a:defRPr/>
            </a:lvl1pPr>
          </a:lstStyle>
          <a:p>
            <a:fld id="{6A16CA30-9FCB-4804-AA94-A69F03EF88B5}" type="slidenum">
              <a:rPr lang="en-US"/>
              <a:pPr/>
              <a:t>‹#›</a:t>
            </a:fld>
            <a:endParaRPr lang="en-US"/>
          </a:p>
        </p:txBody>
      </p:sp>
    </p:spTree>
    <p:extLst>
      <p:ext uri="{BB962C8B-B14F-4D97-AF65-F5344CB8AC3E}">
        <p14:creationId xmlns:p14="http://schemas.microsoft.com/office/powerpoint/2010/main" val="1421369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b-NO"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smtClean="0"/>
              <a:t>Uni Research Klima</a:t>
            </a:r>
            <a:endParaRPr lang="en-US"/>
          </a:p>
        </p:txBody>
      </p:sp>
      <p:sp>
        <p:nvSpPr>
          <p:cNvPr id="6" name="Slide Number Placeholder 5"/>
          <p:cNvSpPr>
            <a:spLocks noGrp="1"/>
          </p:cNvSpPr>
          <p:nvPr>
            <p:ph type="sldNum" sz="quarter" idx="12"/>
          </p:nvPr>
        </p:nvSpPr>
        <p:spPr/>
        <p:txBody>
          <a:bodyPr/>
          <a:lstStyle>
            <a:lvl1pPr>
              <a:defRPr/>
            </a:lvl1pPr>
          </a:lstStyle>
          <a:p>
            <a:fld id="{1AD49D18-F7DB-4F60-810B-6F0E241785DF}" type="slidenum">
              <a:rPr lang="en-US"/>
              <a:pPr/>
              <a:t>‹#›</a:t>
            </a:fld>
            <a:endParaRPr lang="en-US"/>
          </a:p>
        </p:txBody>
      </p:sp>
    </p:spTree>
    <p:extLst>
      <p:ext uri="{BB962C8B-B14F-4D97-AF65-F5344CB8AC3E}">
        <p14:creationId xmlns:p14="http://schemas.microsoft.com/office/powerpoint/2010/main" val="4051751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sz="half" idx="1"/>
          </p:nvPr>
        </p:nvSpPr>
        <p:spPr>
          <a:xfrm>
            <a:off x="611188" y="1412875"/>
            <a:ext cx="3843337" cy="4392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Content Placeholder 3"/>
          <p:cNvSpPr>
            <a:spLocks noGrp="1"/>
          </p:cNvSpPr>
          <p:nvPr>
            <p:ph sz="half" idx="2"/>
          </p:nvPr>
        </p:nvSpPr>
        <p:spPr>
          <a:xfrm>
            <a:off x="4606925" y="1412875"/>
            <a:ext cx="3843338" cy="4392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Uni Research Klima</a:t>
            </a:r>
            <a:endParaRPr lang="en-US"/>
          </a:p>
        </p:txBody>
      </p:sp>
      <p:sp>
        <p:nvSpPr>
          <p:cNvPr id="7" name="Slide Number Placeholder 6"/>
          <p:cNvSpPr>
            <a:spLocks noGrp="1"/>
          </p:cNvSpPr>
          <p:nvPr>
            <p:ph type="sldNum" sz="quarter" idx="12"/>
          </p:nvPr>
        </p:nvSpPr>
        <p:spPr/>
        <p:txBody>
          <a:bodyPr/>
          <a:lstStyle>
            <a:lvl1pPr>
              <a:defRPr/>
            </a:lvl1pPr>
          </a:lstStyle>
          <a:p>
            <a:fld id="{B8418CB2-630B-433F-B095-5EA66437CA6C}" type="slidenum">
              <a:rPr lang="en-US"/>
              <a:pPr/>
              <a:t>‹#›</a:t>
            </a:fld>
            <a:endParaRPr lang="en-US"/>
          </a:p>
        </p:txBody>
      </p:sp>
    </p:spTree>
    <p:extLst>
      <p:ext uri="{BB962C8B-B14F-4D97-AF65-F5344CB8AC3E}">
        <p14:creationId xmlns:p14="http://schemas.microsoft.com/office/powerpoint/2010/main" val="358630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nb-NO"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smtClean="0"/>
              <a:t>Uni Research Klima</a:t>
            </a:r>
            <a:endParaRPr lang="en-US"/>
          </a:p>
        </p:txBody>
      </p:sp>
      <p:sp>
        <p:nvSpPr>
          <p:cNvPr id="9" name="Slide Number Placeholder 8"/>
          <p:cNvSpPr>
            <a:spLocks noGrp="1"/>
          </p:cNvSpPr>
          <p:nvPr>
            <p:ph type="sldNum" sz="quarter" idx="12"/>
          </p:nvPr>
        </p:nvSpPr>
        <p:spPr/>
        <p:txBody>
          <a:bodyPr/>
          <a:lstStyle>
            <a:lvl1pPr>
              <a:defRPr/>
            </a:lvl1pPr>
          </a:lstStyle>
          <a:p>
            <a:fld id="{07C23CD5-1DB9-4333-8BF2-BEB088C3A2D6}" type="slidenum">
              <a:rPr lang="en-US"/>
              <a:pPr/>
              <a:t>‹#›</a:t>
            </a:fld>
            <a:endParaRPr lang="en-US"/>
          </a:p>
        </p:txBody>
      </p:sp>
    </p:spTree>
    <p:extLst>
      <p:ext uri="{BB962C8B-B14F-4D97-AF65-F5344CB8AC3E}">
        <p14:creationId xmlns:p14="http://schemas.microsoft.com/office/powerpoint/2010/main" val="1201508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smtClean="0"/>
              <a:t>Uni Research Klima</a:t>
            </a:r>
            <a:endParaRPr lang="en-US"/>
          </a:p>
        </p:txBody>
      </p:sp>
      <p:sp>
        <p:nvSpPr>
          <p:cNvPr id="5" name="Slide Number Placeholder 4"/>
          <p:cNvSpPr>
            <a:spLocks noGrp="1"/>
          </p:cNvSpPr>
          <p:nvPr>
            <p:ph type="sldNum" sz="quarter" idx="12"/>
          </p:nvPr>
        </p:nvSpPr>
        <p:spPr/>
        <p:txBody>
          <a:bodyPr/>
          <a:lstStyle>
            <a:lvl1pPr>
              <a:defRPr/>
            </a:lvl1pPr>
          </a:lstStyle>
          <a:p>
            <a:fld id="{6DF0867E-FA80-4D73-A88A-956FEE5834D0}" type="slidenum">
              <a:rPr lang="en-US"/>
              <a:pPr/>
              <a:t>‹#›</a:t>
            </a:fld>
            <a:endParaRPr lang="en-US"/>
          </a:p>
        </p:txBody>
      </p:sp>
    </p:spTree>
    <p:extLst>
      <p:ext uri="{BB962C8B-B14F-4D97-AF65-F5344CB8AC3E}">
        <p14:creationId xmlns:p14="http://schemas.microsoft.com/office/powerpoint/2010/main" val="3164116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smtClean="0"/>
              <a:t>Uni Research Klima</a:t>
            </a:r>
            <a:endParaRPr lang="en-US"/>
          </a:p>
        </p:txBody>
      </p:sp>
      <p:sp>
        <p:nvSpPr>
          <p:cNvPr id="4" name="Slide Number Placeholder 3"/>
          <p:cNvSpPr>
            <a:spLocks noGrp="1"/>
          </p:cNvSpPr>
          <p:nvPr>
            <p:ph type="sldNum" sz="quarter" idx="12"/>
          </p:nvPr>
        </p:nvSpPr>
        <p:spPr/>
        <p:txBody>
          <a:bodyPr/>
          <a:lstStyle>
            <a:lvl1pPr>
              <a:defRPr/>
            </a:lvl1pPr>
          </a:lstStyle>
          <a:p>
            <a:fld id="{31A4E58C-9F2E-491A-B323-5B2F6133A3DC}" type="slidenum">
              <a:rPr lang="en-US"/>
              <a:pPr/>
              <a:t>‹#›</a:t>
            </a:fld>
            <a:endParaRPr lang="en-US"/>
          </a:p>
        </p:txBody>
      </p:sp>
    </p:spTree>
    <p:extLst>
      <p:ext uri="{BB962C8B-B14F-4D97-AF65-F5344CB8AC3E}">
        <p14:creationId xmlns:p14="http://schemas.microsoft.com/office/powerpoint/2010/main" val="3566383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nb-NO"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Uni Research Klima</a:t>
            </a:r>
            <a:endParaRPr lang="en-US"/>
          </a:p>
        </p:txBody>
      </p:sp>
      <p:sp>
        <p:nvSpPr>
          <p:cNvPr id="7" name="Slide Number Placeholder 6"/>
          <p:cNvSpPr>
            <a:spLocks noGrp="1"/>
          </p:cNvSpPr>
          <p:nvPr>
            <p:ph type="sldNum" sz="quarter" idx="12"/>
          </p:nvPr>
        </p:nvSpPr>
        <p:spPr/>
        <p:txBody>
          <a:bodyPr/>
          <a:lstStyle>
            <a:lvl1pPr>
              <a:defRPr/>
            </a:lvl1pPr>
          </a:lstStyle>
          <a:p>
            <a:fld id="{264BF729-0844-423A-AC7A-D0AC018AF4EB}" type="slidenum">
              <a:rPr lang="en-US"/>
              <a:pPr/>
              <a:t>‹#›</a:t>
            </a:fld>
            <a:endParaRPr lang="en-US"/>
          </a:p>
        </p:txBody>
      </p:sp>
    </p:spTree>
    <p:extLst>
      <p:ext uri="{BB962C8B-B14F-4D97-AF65-F5344CB8AC3E}">
        <p14:creationId xmlns:p14="http://schemas.microsoft.com/office/powerpoint/2010/main" val="2734852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nb-NO"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b-NO"/>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smtClean="0"/>
              <a:t>Uni Research Klima</a:t>
            </a:r>
            <a:endParaRPr lang="en-US"/>
          </a:p>
        </p:txBody>
      </p:sp>
      <p:sp>
        <p:nvSpPr>
          <p:cNvPr id="7" name="Slide Number Placeholder 6"/>
          <p:cNvSpPr>
            <a:spLocks noGrp="1"/>
          </p:cNvSpPr>
          <p:nvPr>
            <p:ph type="sldNum" sz="quarter" idx="12"/>
          </p:nvPr>
        </p:nvSpPr>
        <p:spPr/>
        <p:txBody>
          <a:bodyPr/>
          <a:lstStyle>
            <a:lvl1pPr>
              <a:defRPr/>
            </a:lvl1pPr>
          </a:lstStyle>
          <a:p>
            <a:fld id="{36546E46-0AB0-4A31-9D20-92F80849C0E1}" type="slidenum">
              <a:rPr lang="en-US"/>
              <a:pPr/>
              <a:t>‹#›</a:t>
            </a:fld>
            <a:endParaRPr lang="en-US"/>
          </a:p>
        </p:txBody>
      </p:sp>
    </p:spTree>
    <p:extLst>
      <p:ext uri="{BB962C8B-B14F-4D97-AF65-F5344CB8AC3E}">
        <p14:creationId xmlns:p14="http://schemas.microsoft.com/office/powerpoint/2010/main" val="34621271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6"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15" descr="UniPresbunnInnside1024x768UtenLogo"/>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3"/>
          <p:cNvSpPr>
            <a:spLocks noGrp="1" noChangeArrowheads="1"/>
          </p:cNvSpPr>
          <p:nvPr>
            <p:ph type="title"/>
          </p:nvPr>
        </p:nvSpPr>
        <p:spPr bwMode="auto">
          <a:xfrm>
            <a:off x="341313" y="-31750"/>
            <a:ext cx="8137525" cy="12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p>
            <a:pPr lvl="0"/>
            <a:r>
              <a:rPr lang="en-US" smtClean="0"/>
              <a:t>Sed nibh metus</a:t>
            </a:r>
            <a:br>
              <a:rPr lang="en-US" smtClean="0"/>
            </a:br>
            <a:r>
              <a:rPr lang="en-US" smtClean="0"/>
              <a:t>lurimus cuntofani lerche</a:t>
            </a:r>
          </a:p>
        </p:txBody>
      </p:sp>
      <p:sp>
        <p:nvSpPr>
          <p:cNvPr id="4100" name="Rectangle 4"/>
          <p:cNvSpPr>
            <a:spLocks noGrp="1" noChangeArrowheads="1"/>
          </p:cNvSpPr>
          <p:nvPr>
            <p:ph type="body" idx="1"/>
          </p:nvPr>
        </p:nvSpPr>
        <p:spPr bwMode="auto">
          <a:xfrm>
            <a:off x="611188" y="1412875"/>
            <a:ext cx="7839075" cy="439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err="1" smtClean="0"/>
              <a:t>Dette</a:t>
            </a:r>
            <a:r>
              <a:rPr lang="en-US" dirty="0" smtClean="0"/>
              <a:t> </a:t>
            </a:r>
            <a:r>
              <a:rPr lang="en-US" dirty="0" err="1" smtClean="0"/>
              <a:t>er</a:t>
            </a:r>
            <a:r>
              <a:rPr lang="en-US" dirty="0" smtClean="0"/>
              <a:t> </a:t>
            </a:r>
            <a:r>
              <a:rPr lang="en-US" dirty="0" err="1" smtClean="0"/>
              <a:t>det</a:t>
            </a:r>
            <a:r>
              <a:rPr lang="en-US" dirty="0" smtClean="0"/>
              <a:t> </a:t>
            </a:r>
            <a:r>
              <a:rPr lang="en-US" dirty="0" err="1" smtClean="0"/>
              <a:t>øverste</a:t>
            </a:r>
            <a:r>
              <a:rPr lang="en-US" dirty="0" smtClean="0"/>
              <a:t> </a:t>
            </a:r>
            <a:r>
              <a:rPr lang="en-US" dirty="0" err="1" smtClean="0"/>
              <a:t>nivået</a:t>
            </a:r>
            <a:endParaRPr lang="en-US" dirty="0" smtClean="0"/>
          </a:p>
          <a:p>
            <a:pPr lvl="1"/>
            <a:r>
              <a:rPr lang="en-US" dirty="0" err="1" smtClean="0"/>
              <a:t>Dette</a:t>
            </a:r>
            <a:r>
              <a:rPr lang="en-US" dirty="0" smtClean="0"/>
              <a:t> </a:t>
            </a:r>
            <a:r>
              <a:rPr lang="en-US" dirty="0" err="1" smtClean="0"/>
              <a:t>er</a:t>
            </a:r>
            <a:r>
              <a:rPr lang="en-US" dirty="0" smtClean="0"/>
              <a:t> </a:t>
            </a:r>
            <a:r>
              <a:rPr lang="en-US" dirty="0" err="1" smtClean="0"/>
              <a:t>det</a:t>
            </a:r>
            <a:r>
              <a:rPr lang="en-US" dirty="0" smtClean="0"/>
              <a:t> </a:t>
            </a:r>
            <a:r>
              <a:rPr lang="en-US" dirty="0" err="1" smtClean="0"/>
              <a:t>andre</a:t>
            </a:r>
            <a:r>
              <a:rPr lang="en-US" dirty="0" smtClean="0"/>
              <a:t> </a:t>
            </a:r>
            <a:r>
              <a:rPr lang="en-US" dirty="0" err="1" smtClean="0"/>
              <a:t>nivået</a:t>
            </a:r>
            <a:endParaRPr lang="en-US" dirty="0" smtClean="0"/>
          </a:p>
          <a:p>
            <a:pPr lvl="2"/>
            <a:r>
              <a:rPr lang="en-US" dirty="0" err="1" smtClean="0"/>
              <a:t>Dette</a:t>
            </a:r>
            <a:r>
              <a:rPr lang="en-US" dirty="0" smtClean="0"/>
              <a:t> </a:t>
            </a:r>
            <a:r>
              <a:rPr lang="en-US" dirty="0" err="1" smtClean="0"/>
              <a:t>er</a:t>
            </a:r>
            <a:r>
              <a:rPr lang="en-US" dirty="0" smtClean="0"/>
              <a:t> </a:t>
            </a:r>
            <a:r>
              <a:rPr lang="en-US" dirty="0" err="1" smtClean="0"/>
              <a:t>det</a:t>
            </a:r>
            <a:r>
              <a:rPr lang="en-US" dirty="0" smtClean="0"/>
              <a:t> </a:t>
            </a:r>
            <a:r>
              <a:rPr lang="en-US" dirty="0" err="1" smtClean="0"/>
              <a:t>tredje</a:t>
            </a:r>
            <a:r>
              <a:rPr lang="en-US" dirty="0" smtClean="0"/>
              <a:t> </a:t>
            </a:r>
            <a:r>
              <a:rPr lang="en-US" dirty="0" err="1" smtClean="0"/>
              <a:t>nivået</a:t>
            </a:r>
            <a:endParaRPr lang="en-US" dirty="0" smtClean="0"/>
          </a:p>
          <a:p>
            <a:pPr lvl="3"/>
            <a:r>
              <a:rPr lang="en-US" dirty="0" err="1" smtClean="0"/>
              <a:t>Dette</a:t>
            </a:r>
            <a:r>
              <a:rPr lang="en-US" dirty="0" smtClean="0"/>
              <a:t> </a:t>
            </a:r>
            <a:r>
              <a:rPr lang="en-US" dirty="0" err="1" smtClean="0"/>
              <a:t>er</a:t>
            </a:r>
            <a:r>
              <a:rPr lang="en-US" dirty="0" smtClean="0"/>
              <a:t> </a:t>
            </a:r>
            <a:r>
              <a:rPr lang="en-US" dirty="0" err="1" smtClean="0"/>
              <a:t>det</a:t>
            </a:r>
            <a:r>
              <a:rPr lang="en-US" dirty="0" smtClean="0"/>
              <a:t> </a:t>
            </a:r>
            <a:r>
              <a:rPr lang="en-US" dirty="0" err="1" smtClean="0"/>
              <a:t>fjerde</a:t>
            </a:r>
            <a:r>
              <a:rPr lang="en-US" dirty="0" smtClean="0"/>
              <a:t> </a:t>
            </a:r>
            <a:r>
              <a:rPr lang="en-US" dirty="0" err="1" smtClean="0"/>
              <a:t>nivået</a:t>
            </a:r>
            <a:endParaRPr lang="en-US" dirty="0" smtClean="0"/>
          </a:p>
          <a:p>
            <a:pPr lvl="4"/>
            <a:r>
              <a:rPr lang="en-US" dirty="0" err="1" smtClean="0"/>
              <a:t>Dette</a:t>
            </a:r>
            <a:r>
              <a:rPr lang="en-US" dirty="0" smtClean="0"/>
              <a:t> </a:t>
            </a:r>
            <a:r>
              <a:rPr lang="en-US" dirty="0" err="1" smtClean="0"/>
              <a:t>er</a:t>
            </a:r>
            <a:r>
              <a:rPr lang="en-US" dirty="0" smtClean="0"/>
              <a:t> </a:t>
            </a:r>
            <a:r>
              <a:rPr lang="en-US" dirty="0" err="1" smtClean="0"/>
              <a:t>det</a:t>
            </a:r>
            <a:r>
              <a:rPr lang="en-US" dirty="0" smtClean="0"/>
              <a:t> </a:t>
            </a:r>
            <a:r>
              <a:rPr lang="en-US" dirty="0" err="1" smtClean="0"/>
              <a:t>femte</a:t>
            </a:r>
            <a:r>
              <a:rPr lang="en-US" dirty="0" smtClean="0"/>
              <a:t> </a:t>
            </a:r>
            <a:r>
              <a:rPr lang="en-US" dirty="0" err="1" smtClean="0"/>
              <a:t>nivået</a:t>
            </a:r>
            <a:endParaRPr lang="en-US" dirty="0" smtClean="0"/>
          </a:p>
        </p:txBody>
      </p:sp>
      <p:sp>
        <p:nvSpPr>
          <p:cNvPr id="4106" name="Rectangle 10"/>
          <p:cNvSpPr>
            <a:spLocks noGrp="1" noChangeArrowheads="1"/>
          </p:cNvSpPr>
          <p:nvPr>
            <p:ph type="dt" sz="half" idx="2"/>
          </p:nvPr>
        </p:nvSpPr>
        <p:spPr bwMode="auto">
          <a:xfrm>
            <a:off x="0"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4107" name="Rectangle 11"/>
          <p:cNvSpPr>
            <a:spLocks noGrp="1" noChangeArrowheads="1"/>
          </p:cNvSpPr>
          <p:nvPr>
            <p:ph type="ftr" sz="quarter" idx="3"/>
          </p:nvPr>
        </p:nvSpPr>
        <p:spPr bwMode="auto">
          <a:xfrm>
            <a:off x="270570" y="6421710"/>
            <a:ext cx="5453558"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solidFill>
                  <a:srgbClr val="3C1B66"/>
                </a:solidFill>
              </a:defRPr>
            </a:lvl1pPr>
          </a:lstStyle>
          <a:p>
            <a:r>
              <a:rPr lang="en-US" smtClean="0"/>
              <a:t>Uni Research Klima</a:t>
            </a:r>
            <a:endParaRPr lang="en-US" dirty="0"/>
          </a:p>
        </p:txBody>
      </p:sp>
      <p:sp>
        <p:nvSpPr>
          <p:cNvPr id="4108" name="Rectangle 12"/>
          <p:cNvSpPr>
            <a:spLocks noGrp="1" noChangeArrowheads="1"/>
          </p:cNvSpPr>
          <p:nvPr>
            <p:ph type="sldNum" sz="quarter" idx="4"/>
          </p:nvPr>
        </p:nvSpPr>
        <p:spPr bwMode="auto">
          <a:xfrm>
            <a:off x="7010400"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208E61A-0220-4A14-B394-6E5BC0C0BCB1}" type="slidenum">
              <a:rPr lang="en-US"/>
              <a:pPr/>
              <a:t>‹#›</a:t>
            </a:fld>
            <a:endParaRPr lang="en-US"/>
          </a:p>
        </p:txBody>
      </p:sp>
      <p:pic>
        <p:nvPicPr>
          <p:cNvPr id="12" name="Picture 9"/>
          <p:cNvPicPr>
            <a:picLocks noChangeAspect="1"/>
          </p:cNvPicPr>
          <p:nvPr/>
        </p:nvPicPr>
        <p:blipFill>
          <a:blip r:embed="rId16">
            <a:lum/>
            <a:alphaModFix/>
          </a:blip>
          <a:srcRect/>
          <a:stretch>
            <a:fillRect/>
          </a:stretch>
        </p:blipFill>
        <p:spPr>
          <a:xfrm>
            <a:off x="265176" y="5889263"/>
            <a:ext cx="1849565" cy="698564"/>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dt="0"/>
  <p:txStyles>
    <p:titleStyle>
      <a:lvl1pPr algn="l" rtl="0" eaLnBrk="1" fontAlgn="base" hangingPunct="1">
        <a:lnSpc>
          <a:spcPct val="90000"/>
        </a:lnSpc>
        <a:spcBef>
          <a:spcPct val="0"/>
        </a:spcBef>
        <a:spcAft>
          <a:spcPct val="0"/>
        </a:spcAft>
        <a:defRPr sz="3400" b="1">
          <a:solidFill>
            <a:srgbClr val="411673"/>
          </a:solidFill>
          <a:latin typeface="+mj-lt"/>
          <a:ea typeface="+mj-ea"/>
          <a:cs typeface="+mj-cs"/>
        </a:defRPr>
      </a:lvl1pPr>
      <a:lvl2pPr algn="l" rtl="0" eaLnBrk="1" fontAlgn="base" hangingPunct="1">
        <a:lnSpc>
          <a:spcPct val="90000"/>
        </a:lnSpc>
        <a:spcBef>
          <a:spcPct val="0"/>
        </a:spcBef>
        <a:spcAft>
          <a:spcPct val="0"/>
        </a:spcAft>
        <a:defRPr sz="3400" b="1">
          <a:solidFill>
            <a:srgbClr val="411673"/>
          </a:solidFill>
          <a:latin typeface="Arial" charset="0"/>
        </a:defRPr>
      </a:lvl2pPr>
      <a:lvl3pPr algn="l" rtl="0" eaLnBrk="1" fontAlgn="base" hangingPunct="1">
        <a:lnSpc>
          <a:spcPct val="90000"/>
        </a:lnSpc>
        <a:spcBef>
          <a:spcPct val="0"/>
        </a:spcBef>
        <a:spcAft>
          <a:spcPct val="0"/>
        </a:spcAft>
        <a:defRPr sz="3400" b="1">
          <a:solidFill>
            <a:srgbClr val="411673"/>
          </a:solidFill>
          <a:latin typeface="Arial" charset="0"/>
        </a:defRPr>
      </a:lvl3pPr>
      <a:lvl4pPr algn="l" rtl="0" eaLnBrk="1" fontAlgn="base" hangingPunct="1">
        <a:lnSpc>
          <a:spcPct val="90000"/>
        </a:lnSpc>
        <a:spcBef>
          <a:spcPct val="0"/>
        </a:spcBef>
        <a:spcAft>
          <a:spcPct val="0"/>
        </a:spcAft>
        <a:defRPr sz="3400" b="1">
          <a:solidFill>
            <a:srgbClr val="411673"/>
          </a:solidFill>
          <a:latin typeface="Arial" charset="0"/>
        </a:defRPr>
      </a:lvl4pPr>
      <a:lvl5pPr algn="l" rtl="0" eaLnBrk="1" fontAlgn="base" hangingPunct="1">
        <a:lnSpc>
          <a:spcPct val="90000"/>
        </a:lnSpc>
        <a:spcBef>
          <a:spcPct val="0"/>
        </a:spcBef>
        <a:spcAft>
          <a:spcPct val="0"/>
        </a:spcAft>
        <a:defRPr sz="3400" b="1">
          <a:solidFill>
            <a:srgbClr val="411673"/>
          </a:solidFill>
          <a:latin typeface="Arial" charset="0"/>
        </a:defRPr>
      </a:lvl5pPr>
      <a:lvl6pPr marL="457200" algn="l" rtl="0" eaLnBrk="1" fontAlgn="base" hangingPunct="1">
        <a:lnSpc>
          <a:spcPct val="90000"/>
        </a:lnSpc>
        <a:spcBef>
          <a:spcPct val="0"/>
        </a:spcBef>
        <a:spcAft>
          <a:spcPct val="0"/>
        </a:spcAft>
        <a:defRPr sz="3400" b="1">
          <a:solidFill>
            <a:srgbClr val="411673"/>
          </a:solidFill>
          <a:latin typeface="Arial" charset="0"/>
        </a:defRPr>
      </a:lvl6pPr>
      <a:lvl7pPr marL="914400" algn="l" rtl="0" eaLnBrk="1" fontAlgn="base" hangingPunct="1">
        <a:lnSpc>
          <a:spcPct val="90000"/>
        </a:lnSpc>
        <a:spcBef>
          <a:spcPct val="0"/>
        </a:spcBef>
        <a:spcAft>
          <a:spcPct val="0"/>
        </a:spcAft>
        <a:defRPr sz="3400" b="1">
          <a:solidFill>
            <a:srgbClr val="411673"/>
          </a:solidFill>
          <a:latin typeface="Arial" charset="0"/>
        </a:defRPr>
      </a:lvl7pPr>
      <a:lvl8pPr marL="1371600" algn="l" rtl="0" eaLnBrk="1" fontAlgn="base" hangingPunct="1">
        <a:lnSpc>
          <a:spcPct val="90000"/>
        </a:lnSpc>
        <a:spcBef>
          <a:spcPct val="0"/>
        </a:spcBef>
        <a:spcAft>
          <a:spcPct val="0"/>
        </a:spcAft>
        <a:defRPr sz="3400" b="1">
          <a:solidFill>
            <a:srgbClr val="411673"/>
          </a:solidFill>
          <a:latin typeface="Arial" charset="0"/>
        </a:defRPr>
      </a:lvl8pPr>
      <a:lvl9pPr marL="1828800" algn="l" rtl="0" eaLnBrk="1" fontAlgn="base" hangingPunct="1">
        <a:lnSpc>
          <a:spcPct val="90000"/>
        </a:lnSpc>
        <a:spcBef>
          <a:spcPct val="0"/>
        </a:spcBef>
        <a:spcAft>
          <a:spcPct val="0"/>
        </a:spcAft>
        <a:defRPr sz="3400" b="1">
          <a:solidFill>
            <a:srgbClr val="411673"/>
          </a:solidFill>
          <a:latin typeface="Arial" charset="0"/>
        </a:defRPr>
      </a:lvl9pPr>
    </p:titleStyle>
    <p:bodyStyle>
      <a:lvl1pPr marL="457200" indent="-457200" algn="l" rtl="0" eaLnBrk="1" fontAlgn="base" hangingPunct="1">
        <a:spcBef>
          <a:spcPct val="20000"/>
        </a:spcBef>
        <a:spcAft>
          <a:spcPct val="0"/>
        </a:spcAft>
        <a:buClr>
          <a:srgbClr val="A0007E"/>
        </a:buClr>
        <a:buFont typeface="Arial"/>
        <a:buChar char="•"/>
        <a:defRPr sz="2800">
          <a:solidFill>
            <a:srgbClr val="000000"/>
          </a:solidFill>
          <a:latin typeface="+mn-lt"/>
          <a:ea typeface="+mn-ea"/>
          <a:cs typeface="+mn-cs"/>
        </a:defRPr>
      </a:lvl1pPr>
      <a:lvl2pPr marL="877887" indent="-342900" algn="l" rtl="0" eaLnBrk="1" fontAlgn="base" hangingPunct="1">
        <a:lnSpc>
          <a:spcPct val="110000"/>
        </a:lnSpc>
        <a:spcBef>
          <a:spcPct val="20000"/>
        </a:spcBef>
        <a:spcAft>
          <a:spcPct val="0"/>
        </a:spcAft>
        <a:buClr>
          <a:srgbClr val="A0007E"/>
        </a:buClr>
        <a:buFont typeface="Arial"/>
        <a:buChar char="•"/>
        <a:defRPr sz="2400">
          <a:solidFill>
            <a:srgbClr val="000000"/>
          </a:solidFill>
          <a:latin typeface="+mn-lt"/>
        </a:defRPr>
      </a:lvl2pPr>
      <a:lvl3pPr marL="1423987" indent="-342900" algn="l" rtl="0" eaLnBrk="1" fontAlgn="base" hangingPunct="1">
        <a:lnSpc>
          <a:spcPts val="2200"/>
        </a:lnSpc>
        <a:spcBef>
          <a:spcPts val="900"/>
        </a:spcBef>
        <a:spcAft>
          <a:spcPts val="400"/>
        </a:spcAft>
        <a:buClr>
          <a:srgbClr val="A0007E"/>
        </a:buClr>
        <a:buFont typeface="Arial"/>
        <a:buChar char="•"/>
        <a:defRPr sz="2000">
          <a:solidFill>
            <a:srgbClr val="000000"/>
          </a:solidFill>
          <a:latin typeface="+mn-lt"/>
        </a:defRPr>
      </a:lvl3pPr>
      <a:lvl4pPr marL="1900237" indent="-285750" algn="l" rtl="0" eaLnBrk="1" fontAlgn="base" hangingPunct="1">
        <a:lnSpc>
          <a:spcPts val="2200"/>
        </a:lnSpc>
        <a:spcBef>
          <a:spcPts val="900"/>
        </a:spcBef>
        <a:spcAft>
          <a:spcPts val="400"/>
        </a:spcAft>
        <a:buClr>
          <a:srgbClr val="A0007E"/>
        </a:buClr>
        <a:buFont typeface="Arial"/>
        <a:buChar char="•"/>
        <a:defRPr>
          <a:solidFill>
            <a:srgbClr val="000000"/>
          </a:solidFill>
          <a:latin typeface="+mn-lt"/>
        </a:defRPr>
      </a:lvl4pPr>
      <a:lvl5pPr marL="2344737" indent="-285750" algn="l" rtl="0" eaLnBrk="1" fontAlgn="base" hangingPunct="1">
        <a:lnSpc>
          <a:spcPts val="1800"/>
        </a:lnSpc>
        <a:spcBef>
          <a:spcPts val="500"/>
        </a:spcBef>
        <a:spcAft>
          <a:spcPct val="0"/>
        </a:spcAft>
        <a:buClr>
          <a:srgbClr val="A0007E"/>
        </a:buClr>
        <a:buFont typeface="Arial"/>
        <a:buChar char="•"/>
        <a:defRPr sz="1600">
          <a:solidFill>
            <a:srgbClr val="000000"/>
          </a:solidFill>
          <a:latin typeface="+mn-lt"/>
        </a:defRPr>
      </a:lvl5pPr>
      <a:lvl6pPr marL="2794000" indent="-277813" algn="l" rtl="0" eaLnBrk="1" fontAlgn="base" hangingPunct="1">
        <a:lnSpc>
          <a:spcPts val="1800"/>
        </a:lnSpc>
        <a:spcBef>
          <a:spcPts val="500"/>
        </a:spcBef>
        <a:spcAft>
          <a:spcPct val="0"/>
        </a:spcAft>
        <a:buClr>
          <a:srgbClr val="A0007E"/>
        </a:buClr>
        <a:buFont typeface="Wingdings" pitchFamily="2" charset="2"/>
        <a:buChar char="l"/>
        <a:defRPr sz="1600">
          <a:solidFill>
            <a:srgbClr val="000000"/>
          </a:solidFill>
          <a:latin typeface="+mn-lt"/>
        </a:defRPr>
      </a:lvl6pPr>
      <a:lvl7pPr marL="3251200" indent="-277813" algn="l" rtl="0" eaLnBrk="1" fontAlgn="base" hangingPunct="1">
        <a:lnSpc>
          <a:spcPts val="1800"/>
        </a:lnSpc>
        <a:spcBef>
          <a:spcPts val="500"/>
        </a:spcBef>
        <a:spcAft>
          <a:spcPct val="0"/>
        </a:spcAft>
        <a:buClr>
          <a:srgbClr val="A0007E"/>
        </a:buClr>
        <a:buFont typeface="Wingdings" pitchFamily="2" charset="2"/>
        <a:buChar char="l"/>
        <a:defRPr sz="1600">
          <a:solidFill>
            <a:srgbClr val="000000"/>
          </a:solidFill>
          <a:latin typeface="+mn-lt"/>
        </a:defRPr>
      </a:lvl7pPr>
      <a:lvl8pPr marL="3708400" indent="-277813" algn="l" rtl="0" eaLnBrk="1" fontAlgn="base" hangingPunct="1">
        <a:lnSpc>
          <a:spcPts val="1800"/>
        </a:lnSpc>
        <a:spcBef>
          <a:spcPts val="500"/>
        </a:spcBef>
        <a:spcAft>
          <a:spcPct val="0"/>
        </a:spcAft>
        <a:buClr>
          <a:srgbClr val="A0007E"/>
        </a:buClr>
        <a:buFont typeface="Wingdings" pitchFamily="2" charset="2"/>
        <a:buChar char="l"/>
        <a:defRPr sz="1600">
          <a:solidFill>
            <a:srgbClr val="000000"/>
          </a:solidFill>
          <a:latin typeface="+mn-lt"/>
        </a:defRPr>
      </a:lvl8pPr>
      <a:lvl9pPr marL="4165600" indent="-277813" algn="l" rtl="0" eaLnBrk="1" fontAlgn="base" hangingPunct="1">
        <a:lnSpc>
          <a:spcPts val="1800"/>
        </a:lnSpc>
        <a:spcBef>
          <a:spcPts val="500"/>
        </a:spcBef>
        <a:spcAft>
          <a:spcPct val="0"/>
        </a:spcAft>
        <a:buClr>
          <a:srgbClr val="A0007E"/>
        </a:buClr>
        <a:buFont typeface="Wingdings" pitchFamily="2" charset="2"/>
        <a:buChar char="l"/>
        <a:defRPr sz="16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4.png"/><Relationship Id="rId7"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4.png"/><Relationship Id="rId7"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4.png"/><Relationship Id="rId5"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gi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gif"/><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gif"/><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4" Type="http://schemas.openxmlformats.org/officeDocument/2006/relationships/image" Target="../media/image11.emf"/><Relationship Id="rId5" Type="http://schemas.openxmlformats.org/officeDocument/2006/relationships/image" Target="../media/image12.emf"/><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4.png"/><Relationship Id="rId6"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4.png"/><Relationship Id="rId8"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4.png"/><Relationship Id="rId6"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4.png"/><Relationship Id="rId5"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a:xfrm>
            <a:off x="327025" y="1945122"/>
            <a:ext cx="7623175" cy="1839478"/>
          </a:xfrm>
        </p:spPr>
        <p:txBody>
          <a:bodyPr/>
          <a:lstStyle/>
          <a:p>
            <a:r>
              <a:rPr lang="en-US"/>
              <a:t>Important impacts-relevant climate indices over Europe at the +2C threshold</a:t>
            </a:r>
            <a:endParaRPr lang="nb-NO" dirty="0"/>
          </a:p>
        </p:txBody>
      </p:sp>
      <p:sp>
        <p:nvSpPr>
          <p:cNvPr id="3" name="Undertittel 2"/>
          <p:cNvSpPr>
            <a:spLocks noGrp="1"/>
          </p:cNvSpPr>
          <p:nvPr>
            <p:ph type="subTitle" idx="1"/>
          </p:nvPr>
        </p:nvSpPr>
        <p:spPr>
          <a:xfrm>
            <a:off x="341313" y="4048125"/>
            <a:ext cx="6400800" cy="1349375"/>
          </a:xfrm>
        </p:spPr>
        <p:txBody>
          <a:bodyPr/>
          <a:lstStyle/>
          <a:p>
            <a:r>
              <a:rPr lang="en-US" sz="2000" dirty="0" err="1"/>
              <a:t>Based on the 12km Euro-CORDEX simulations, historical and rcp4.5</a:t>
            </a:r>
          </a:p>
          <a:p>
            <a:endParaRPr lang="en-US" sz="2000" dirty="0" err="1"/>
          </a:p>
          <a:p>
            <a:r>
              <a:rPr lang="en-US" sz="2000" i="1" dirty="0" err="1"/>
              <a:t>Stefan Sobolowski (stefan.sobolowski@uni.no)</a:t>
            </a:r>
          </a:p>
          <a:p>
            <a:r>
              <a:rPr lang="en-US" sz="2000"/>
              <a:t>ICERG (Interdisciplinary Climate and Energy Research Group) meeting, 25 mars, 2015</a:t>
            </a:r>
            <a:endParaRPr lang="en-US" sz="2000" i="1" dirty="0"/>
          </a:p>
          <a:p>
            <a:endParaRPr lang="nb-NO" sz="2000" dirty="0"/>
          </a:p>
        </p:txBody>
      </p:sp>
      <p:sp>
        <p:nvSpPr>
          <p:cNvPr id="4" name="Plassholder for bunntekst 3"/>
          <p:cNvSpPr>
            <a:spLocks noGrp="1"/>
          </p:cNvSpPr>
          <p:nvPr>
            <p:ph type="ftr" sz="quarter" idx="13"/>
          </p:nvPr>
        </p:nvSpPr>
        <p:spPr/>
        <p:txBody>
          <a:bodyPr/>
          <a:lstStyle/>
          <a:p>
            <a:r>
              <a:rPr lang="en-US" smtClean="0"/>
              <a:t>Uni Research Klima</a:t>
            </a:r>
            <a:endParaRPr lang="en-US" dirty="0"/>
          </a:p>
        </p:txBody>
      </p:sp>
      <p:pic>
        <p:nvPicPr>
          <p:cNvPr id="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1-Bjerknes-logofarg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Tree>
    <p:extLst>
      <p:ext uri="{BB962C8B-B14F-4D97-AF65-F5344CB8AC3E}">
        <p14:creationId xmlns:p14="http://schemas.microsoft.com/office/powerpoint/2010/main" val="4778991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435100" y="1384300"/>
            <a:ext cx="6788150" cy="5054600"/>
            <a:chOff x="1054100" y="1422400"/>
            <a:chExt cx="6788150" cy="5054600"/>
          </a:xfrm>
        </p:grpSpPr>
        <p:pic>
          <p:nvPicPr>
            <p:cNvPr id="3" name="Picture 2" descr="rx5day_djf_20C_mean.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100" y="1422400"/>
              <a:ext cx="3549650" cy="2667000"/>
            </a:xfrm>
            <a:prstGeom prst="rect">
              <a:avLst/>
            </a:prstGeom>
          </p:spPr>
        </p:pic>
        <p:pic>
          <p:nvPicPr>
            <p:cNvPr id="9" name="Picture 8" descr="rx5day_jja_20C_mean.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100" y="3810000"/>
              <a:ext cx="3549650" cy="2667000"/>
            </a:xfrm>
            <a:prstGeom prst="rect">
              <a:avLst/>
            </a:prstGeom>
          </p:spPr>
        </p:pic>
        <p:pic>
          <p:nvPicPr>
            <p:cNvPr id="13" name="Picture 12" descr="rx5day_djf_2C_changeA.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2600" y="1422400"/>
              <a:ext cx="3549650" cy="2667000"/>
            </a:xfrm>
            <a:prstGeom prst="rect">
              <a:avLst/>
            </a:prstGeom>
          </p:spPr>
        </p:pic>
        <p:pic>
          <p:nvPicPr>
            <p:cNvPr id="17" name="Picture 16" descr="rx5day_jja_2C_changeA.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2600" y="3810000"/>
              <a:ext cx="3549650" cy="2667000"/>
            </a:xfrm>
            <a:prstGeom prst="rect">
              <a:avLst/>
            </a:prstGeom>
          </p:spPr>
        </p:pic>
      </p:grpSp>
      <p:sp>
        <p:nvSpPr>
          <p:cNvPr id="2" name="Title 1"/>
          <p:cNvSpPr>
            <a:spLocks noGrp="1"/>
          </p:cNvSpPr>
          <p:nvPr>
            <p:ph type="title"/>
          </p:nvPr>
        </p:nvSpPr>
        <p:spPr>
          <a:xfrm>
            <a:off x="2336800" y="495300"/>
            <a:ext cx="6426200" cy="754063"/>
          </a:xfrm>
        </p:spPr>
        <p:txBody>
          <a:bodyPr>
            <a:noAutofit/>
          </a:bodyPr>
          <a:lstStyle/>
          <a:p>
            <a:r>
              <a:rPr lang="en-US" sz="2800"/>
              <a:t>Highest 5-day precipitation amount (mm) during winter/summer (top/bottom)*</a:t>
            </a:r>
          </a:p>
        </p:txBody>
      </p:sp>
      <p:pic>
        <p:nvPicPr>
          <p:cNvPr id="10"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1-Bjerknes-logofarge.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
        <p:nvSpPr>
          <p:cNvPr id="14" name="Title 1"/>
          <p:cNvSpPr txBox="1">
            <a:spLocks/>
          </p:cNvSpPr>
          <p:nvPr/>
        </p:nvSpPr>
        <p:spPr bwMode="auto">
          <a:xfrm>
            <a:off x="2273300" y="6197600"/>
            <a:ext cx="3860800"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3400" b="1">
                <a:solidFill>
                  <a:srgbClr val="411673"/>
                </a:solidFill>
                <a:latin typeface="+mj-lt"/>
                <a:ea typeface="+mj-ea"/>
                <a:cs typeface="+mj-cs"/>
              </a:defRPr>
            </a:lvl1pPr>
            <a:lvl2pPr algn="l" rtl="0" eaLnBrk="1" fontAlgn="base" hangingPunct="1">
              <a:lnSpc>
                <a:spcPct val="90000"/>
              </a:lnSpc>
              <a:spcBef>
                <a:spcPct val="0"/>
              </a:spcBef>
              <a:spcAft>
                <a:spcPct val="0"/>
              </a:spcAft>
              <a:defRPr sz="3400" b="1">
                <a:solidFill>
                  <a:srgbClr val="411673"/>
                </a:solidFill>
                <a:latin typeface="Arial" charset="0"/>
              </a:defRPr>
            </a:lvl2pPr>
            <a:lvl3pPr algn="l" rtl="0" eaLnBrk="1" fontAlgn="base" hangingPunct="1">
              <a:lnSpc>
                <a:spcPct val="90000"/>
              </a:lnSpc>
              <a:spcBef>
                <a:spcPct val="0"/>
              </a:spcBef>
              <a:spcAft>
                <a:spcPct val="0"/>
              </a:spcAft>
              <a:defRPr sz="3400" b="1">
                <a:solidFill>
                  <a:srgbClr val="411673"/>
                </a:solidFill>
                <a:latin typeface="Arial" charset="0"/>
              </a:defRPr>
            </a:lvl3pPr>
            <a:lvl4pPr algn="l" rtl="0" eaLnBrk="1" fontAlgn="base" hangingPunct="1">
              <a:lnSpc>
                <a:spcPct val="90000"/>
              </a:lnSpc>
              <a:spcBef>
                <a:spcPct val="0"/>
              </a:spcBef>
              <a:spcAft>
                <a:spcPct val="0"/>
              </a:spcAft>
              <a:defRPr sz="3400" b="1">
                <a:solidFill>
                  <a:srgbClr val="411673"/>
                </a:solidFill>
                <a:latin typeface="Arial" charset="0"/>
              </a:defRPr>
            </a:lvl4pPr>
            <a:lvl5pPr algn="l" rtl="0" eaLnBrk="1" fontAlgn="base" hangingPunct="1">
              <a:lnSpc>
                <a:spcPct val="90000"/>
              </a:lnSpc>
              <a:spcBef>
                <a:spcPct val="0"/>
              </a:spcBef>
              <a:spcAft>
                <a:spcPct val="0"/>
              </a:spcAft>
              <a:defRPr sz="3400" b="1">
                <a:solidFill>
                  <a:srgbClr val="411673"/>
                </a:solidFill>
                <a:latin typeface="Arial" charset="0"/>
              </a:defRPr>
            </a:lvl5pPr>
            <a:lvl6pPr marL="457200" algn="l" rtl="0" eaLnBrk="1" fontAlgn="base" hangingPunct="1">
              <a:lnSpc>
                <a:spcPct val="90000"/>
              </a:lnSpc>
              <a:spcBef>
                <a:spcPct val="0"/>
              </a:spcBef>
              <a:spcAft>
                <a:spcPct val="0"/>
              </a:spcAft>
              <a:defRPr sz="3400" b="1">
                <a:solidFill>
                  <a:srgbClr val="411673"/>
                </a:solidFill>
                <a:latin typeface="Arial" charset="0"/>
              </a:defRPr>
            </a:lvl6pPr>
            <a:lvl7pPr marL="914400" algn="l" rtl="0" eaLnBrk="1" fontAlgn="base" hangingPunct="1">
              <a:lnSpc>
                <a:spcPct val="90000"/>
              </a:lnSpc>
              <a:spcBef>
                <a:spcPct val="0"/>
              </a:spcBef>
              <a:spcAft>
                <a:spcPct val="0"/>
              </a:spcAft>
              <a:defRPr sz="3400" b="1">
                <a:solidFill>
                  <a:srgbClr val="411673"/>
                </a:solidFill>
                <a:latin typeface="Arial" charset="0"/>
              </a:defRPr>
            </a:lvl7pPr>
            <a:lvl8pPr marL="1371600" algn="l" rtl="0" eaLnBrk="1" fontAlgn="base" hangingPunct="1">
              <a:lnSpc>
                <a:spcPct val="90000"/>
              </a:lnSpc>
              <a:spcBef>
                <a:spcPct val="0"/>
              </a:spcBef>
              <a:spcAft>
                <a:spcPct val="0"/>
              </a:spcAft>
              <a:defRPr sz="3400" b="1">
                <a:solidFill>
                  <a:srgbClr val="411673"/>
                </a:solidFill>
                <a:latin typeface="Arial" charset="0"/>
              </a:defRPr>
            </a:lvl8pPr>
            <a:lvl9pPr marL="1828800" algn="l" rtl="0" eaLnBrk="1" fontAlgn="base" hangingPunct="1">
              <a:lnSpc>
                <a:spcPct val="90000"/>
              </a:lnSpc>
              <a:spcBef>
                <a:spcPct val="0"/>
              </a:spcBef>
              <a:spcAft>
                <a:spcPct val="0"/>
              </a:spcAft>
              <a:defRPr sz="3400" b="1">
                <a:solidFill>
                  <a:srgbClr val="411673"/>
                </a:solidFill>
                <a:latin typeface="Arial" charset="0"/>
              </a:defRPr>
            </a:lvl9pPr>
          </a:lstStyle>
          <a:p>
            <a:r>
              <a:rPr lang="en-US" sz="1200"/>
              <a:t>*Note that none of the pr-based indices are robust under the strict thresholds imposed on statsitical significance. Model agreement is shown for illustrative purposes.</a:t>
            </a:r>
          </a:p>
        </p:txBody>
      </p:sp>
      <p:sp>
        <p:nvSpPr>
          <p:cNvPr id="15" name="TextBox 14"/>
          <p:cNvSpPr txBox="1"/>
          <p:nvPr/>
        </p:nvSpPr>
        <p:spPr>
          <a:xfrm>
            <a:off x="330200" y="4711700"/>
            <a:ext cx="1264968" cy="369332"/>
          </a:xfrm>
          <a:prstGeom prst="rect">
            <a:avLst/>
          </a:prstGeom>
          <a:noFill/>
        </p:spPr>
        <p:txBody>
          <a:bodyPr wrap="none" rtlCol="0">
            <a:spAutoFit/>
          </a:bodyPr>
          <a:lstStyle/>
          <a:p>
            <a:r>
              <a:rPr lang="en-US" b="1" i="1">
                <a:solidFill>
                  <a:srgbClr val="FF0000"/>
                </a:solidFill>
              </a:rPr>
              <a:t>SUMMER</a:t>
            </a:r>
          </a:p>
        </p:txBody>
      </p:sp>
      <p:sp>
        <p:nvSpPr>
          <p:cNvPr id="16" name="TextBox 15"/>
          <p:cNvSpPr txBox="1"/>
          <p:nvPr/>
        </p:nvSpPr>
        <p:spPr>
          <a:xfrm>
            <a:off x="330200" y="2362200"/>
            <a:ext cx="955125" cy="369332"/>
          </a:xfrm>
          <a:prstGeom prst="rect">
            <a:avLst/>
          </a:prstGeom>
          <a:noFill/>
        </p:spPr>
        <p:txBody>
          <a:bodyPr wrap="none" rtlCol="0">
            <a:spAutoFit/>
          </a:bodyPr>
          <a:lstStyle/>
          <a:p>
            <a:r>
              <a:rPr lang="en-US" b="1" i="1">
                <a:solidFill>
                  <a:srgbClr val="FF0000"/>
                </a:solidFill>
              </a:rPr>
              <a:t>Winter</a:t>
            </a:r>
          </a:p>
        </p:txBody>
      </p:sp>
    </p:spTree>
    <p:extLst>
      <p:ext uri="{BB962C8B-B14F-4D97-AF65-F5344CB8AC3E}">
        <p14:creationId xmlns:p14="http://schemas.microsoft.com/office/powerpoint/2010/main" val="325455618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762000" y="1104900"/>
            <a:ext cx="6965950" cy="5054600"/>
            <a:chOff x="1016000" y="762000"/>
            <a:chExt cx="6965950" cy="5054600"/>
          </a:xfrm>
        </p:grpSpPr>
        <p:pic>
          <p:nvPicPr>
            <p:cNvPr id="6" name="Picture 5" descr="r20mm_djf_20C_mean.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762000"/>
              <a:ext cx="3549650" cy="2667000"/>
            </a:xfrm>
            <a:prstGeom prst="rect">
              <a:avLst/>
            </a:prstGeom>
          </p:spPr>
        </p:pic>
        <p:pic>
          <p:nvPicPr>
            <p:cNvPr id="12" name="Picture 11" descr="r20mm_djf_2C_changeA.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2300" y="800100"/>
              <a:ext cx="3549650" cy="2667000"/>
            </a:xfrm>
            <a:prstGeom prst="rect">
              <a:avLst/>
            </a:prstGeom>
          </p:spPr>
        </p:pic>
        <p:grpSp>
          <p:nvGrpSpPr>
            <p:cNvPr id="15" name="Group 14"/>
            <p:cNvGrpSpPr/>
            <p:nvPr/>
          </p:nvGrpSpPr>
          <p:grpSpPr>
            <a:xfrm>
              <a:off x="1016000" y="3149600"/>
              <a:ext cx="6965950" cy="2667000"/>
              <a:chOff x="1041400" y="3149600"/>
              <a:chExt cx="6965950" cy="2667000"/>
            </a:xfrm>
          </p:grpSpPr>
          <p:pic>
            <p:nvPicPr>
              <p:cNvPr id="7" name="Picture 6" descr="r20mm_jja_20C_mean.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400" y="3149600"/>
                <a:ext cx="3549650" cy="2667000"/>
              </a:xfrm>
              <a:prstGeom prst="rect">
                <a:avLst/>
              </a:prstGeom>
            </p:spPr>
          </p:pic>
          <p:pic>
            <p:nvPicPr>
              <p:cNvPr id="14" name="Picture 13" descr="r20mm_jja_2C_changeA.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7700" y="3149600"/>
                <a:ext cx="3549650" cy="2667000"/>
              </a:xfrm>
              <a:prstGeom prst="rect">
                <a:avLst/>
              </a:prstGeom>
            </p:spPr>
          </p:pic>
        </p:grpSp>
      </p:grpSp>
      <p:sp>
        <p:nvSpPr>
          <p:cNvPr id="2" name="Title 1"/>
          <p:cNvSpPr>
            <a:spLocks noGrp="1"/>
          </p:cNvSpPr>
          <p:nvPr>
            <p:ph type="title"/>
          </p:nvPr>
        </p:nvSpPr>
        <p:spPr>
          <a:xfrm>
            <a:off x="341313" y="165100"/>
            <a:ext cx="7050087" cy="881063"/>
          </a:xfrm>
        </p:spPr>
        <p:txBody>
          <a:bodyPr/>
          <a:lstStyle/>
          <a:p>
            <a:r>
              <a:rPr lang="en-US" sz="2600"/>
              <a:t>Number of very heavy precipitation days (&gt; 20mm) during winter/summer (top/bottom)*</a:t>
            </a:r>
          </a:p>
        </p:txBody>
      </p:sp>
      <p:sp>
        <p:nvSpPr>
          <p:cNvPr id="4" name="Footer Placeholder 3"/>
          <p:cNvSpPr>
            <a:spLocks noGrp="1"/>
          </p:cNvSpPr>
          <p:nvPr>
            <p:ph type="ftr" sz="quarter" idx="11"/>
          </p:nvPr>
        </p:nvSpPr>
        <p:spPr/>
        <p:txBody>
          <a:bodyPr/>
          <a:lstStyle/>
          <a:p>
            <a:r>
              <a:rPr lang="en-US" smtClean="0"/>
              <a:t>Uni Research Klima</a:t>
            </a:r>
            <a:endParaRPr lang="en-US"/>
          </a:p>
        </p:txBody>
      </p:sp>
      <p:pic>
        <p:nvPicPr>
          <p:cNvPr id="5"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501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1-Bjerknes-logofarge.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
        <p:nvSpPr>
          <p:cNvPr id="11" name="Title 1"/>
          <p:cNvSpPr txBox="1">
            <a:spLocks/>
          </p:cNvSpPr>
          <p:nvPr/>
        </p:nvSpPr>
        <p:spPr bwMode="auto">
          <a:xfrm>
            <a:off x="2273300" y="6197600"/>
            <a:ext cx="3860800"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3400" b="1">
                <a:solidFill>
                  <a:srgbClr val="411673"/>
                </a:solidFill>
                <a:latin typeface="+mj-lt"/>
                <a:ea typeface="+mj-ea"/>
                <a:cs typeface="+mj-cs"/>
              </a:defRPr>
            </a:lvl1pPr>
            <a:lvl2pPr algn="l" rtl="0" eaLnBrk="1" fontAlgn="base" hangingPunct="1">
              <a:lnSpc>
                <a:spcPct val="90000"/>
              </a:lnSpc>
              <a:spcBef>
                <a:spcPct val="0"/>
              </a:spcBef>
              <a:spcAft>
                <a:spcPct val="0"/>
              </a:spcAft>
              <a:defRPr sz="3400" b="1">
                <a:solidFill>
                  <a:srgbClr val="411673"/>
                </a:solidFill>
                <a:latin typeface="Arial" charset="0"/>
              </a:defRPr>
            </a:lvl2pPr>
            <a:lvl3pPr algn="l" rtl="0" eaLnBrk="1" fontAlgn="base" hangingPunct="1">
              <a:lnSpc>
                <a:spcPct val="90000"/>
              </a:lnSpc>
              <a:spcBef>
                <a:spcPct val="0"/>
              </a:spcBef>
              <a:spcAft>
                <a:spcPct val="0"/>
              </a:spcAft>
              <a:defRPr sz="3400" b="1">
                <a:solidFill>
                  <a:srgbClr val="411673"/>
                </a:solidFill>
                <a:latin typeface="Arial" charset="0"/>
              </a:defRPr>
            </a:lvl3pPr>
            <a:lvl4pPr algn="l" rtl="0" eaLnBrk="1" fontAlgn="base" hangingPunct="1">
              <a:lnSpc>
                <a:spcPct val="90000"/>
              </a:lnSpc>
              <a:spcBef>
                <a:spcPct val="0"/>
              </a:spcBef>
              <a:spcAft>
                <a:spcPct val="0"/>
              </a:spcAft>
              <a:defRPr sz="3400" b="1">
                <a:solidFill>
                  <a:srgbClr val="411673"/>
                </a:solidFill>
                <a:latin typeface="Arial" charset="0"/>
              </a:defRPr>
            </a:lvl4pPr>
            <a:lvl5pPr algn="l" rtl="0" eaLnBrk="1" fontAlgn="base" hangingPunct="1">
              <a:lnSpc>
                <a:spcPct val="90000"/>
              </a:lnSpc>
              <a:spcBef>
                <a:spcPct val="0"/>
              </a:spcBef>
              <a:spcAft>
                <a:spcPct val="0"/>
              </a:spcAft>
              <a:defRPr sz="3400" b="1">
                <a:solidFill>
                  <a:srgbClr val="411673"/>
                </a:solidFill>
                <a:latin typeface="Arial" charset="0"/>
              </a:defRPr>
            </a:lvl5pPr>
            <a:lvl6pPr marL="457200" algn="l" rtl="0" eaLnBrk="1" fontAlgn="base" hangingPunct="1">
              <a:lnSpc>
                <a:spcPct val="90000"/>
              </a:lnSpc>
              <a:spcBef>
                <a:spcPct val="0"/>
              </a:spcBef>
              <a:spcAft>
                <a:spcPct val="0"/>
              </a:spcAft>
              <a:defRPr sz="3400" b="1">
                <a:solidFill>
                  <a:srgbClr val="411673"/>
                </a:solidFill>
                <a:latin typeface="Arial" charset="0"/>
              </a:defRPr>
            </a:lvl6pPr>
            <a:lvl7pPr marL="914400" algn="l" rtl="0" eaLnBrk="1" fontAlgn="base" hangingPunct="1">
              <a:lnSpc>
                <a:spcPct val="90000"/>
              </a:lnSpc>
              <a:spcBef>
                <a:spcPct val="0"/>
              </a:spcBef>
              <a:spcAft>
                <a:spcPct val="0"/>
              </a:spcAft>
              <a:defRPr sz="3400" b="1">
                <a:solidFill>
                  <a:srgbClr val="411673"/>
                </a:solidFill>
                <a:latin typeface="Arial" charset="0"/>
              </a:defRPr>
            </a:lvl7pPr>
            <a:lvl8pPr marL="1371600" algn="l" rtl="0" eaLnBrk="1" fontAlgn="base" hangingPunct="1">
              <a:lnSpc>
                <a:spcPct val="90000"/>
              </a:lnSpc>
              <a:spcBef>
                <a:spcPct val="0"/>
              </a:spcBef>
              <a:spcAft>
                <a:spcPct val="0"/>
              </a:spcAft>
              <a:defRPr sz="3400" b="1">
                <a:solidFill>
                  <a:srgbClr val="411673"/>
                </a:solidFill>
                <a:latin typeface="Arial" charset="0"/>
              </a:defRPr>
            </a:lvl8pPr>
            <a:lvl9pPr marL="1828800" algn="l" rtl="0" eaLnBrk="1" fontAlgn="base" hangingPunct="1">
              <a:lnSpc>
                <a:spcPct val="90000"/>
              </a:lnSpc>
              <a:spcBef>
                <a:spcPct val="0"/>
              </a:spcBef>
              <a:spcAft>
                <a:spcPct val="0"/>
              </a:spcAft>
              <a:defRPr sz="3400" b="1">
                <a:solidFill>
                  <a:srgbClr val="411673"/>
                </a:solidFill>
                <a:latin typeface="Arial" charset="0"/>
              </a:defRPr>
            </a:lvl9pPr>
          </a:lstStyle>
          <a:p>
            <a:r>
              <a:rPr lang="en-US" sz="1200"/>
              <a:t>*Note that none of the pr-based indices are robust under the strict thresholds imposed on statsitical significance. Model agreement is shown for illustrative purposes.</a:t>
            </a:r>
          </a:p>
        </p:txBody>
      </p:sp>
      <p:sp>
        <p:nvSpPr>
          <p:cNvPr id="13" name="TextBox 12"/>
          <p:cNvSpPr txBox="1"/>
          <p:nvPr/>
        </p:nvSpPr>
        <p:spPr>
          <a:xfrm>
            <a:off x="7734300" y="4521200"/>
            <a:ext cx="1264968" cy="369332"/>
          </a:xfrm>
          <a:prstGeom prst="rect">
            <a:avLst/>
          </a:prstGeom>
          <a:noFill/>
        </p:spPr>
        <p:txBody>
          <a:bodyPr wrap="none" rtlCol="0">
            <a:spAutoFit/>
          </a:bodyPr>
          <a:lstStyle/>
          <a:p>
            <a:r>
              <a:rPr lang="en-US" b="1" i="1">
                <a:solidFill>
                  <a:srgbClr val="FF0000"/>
                </a:solidFill>
              </a:rPr>
              <a:t>SUMMER</a:t>
            </a:r>
          </a:p>
        </p:txBody>
      </p:sp>
      <p:sp>
        <p:nvSpPr>
          <p:cNvPr id="17" name="TextBox 16"/>
          <p:cNvSpPr txBox="1"/>
          <p:nvPr/>
        </p:nvSpPr>
        <p:spPr>
          <a:xfrm>
            <a:off x="7734300" y="2171700"/>
            <a:ext cx="955125" cy="369332"/>
          </a:xfrm>
          <a:prstGeom prst="rect">
            <a:avLst/>
          </a:prstGeom>
          <a:noFill/>
        </p:spPr>
        <p:txBody>
          <a:bodyPr wrap="none" rtlCol="0">
            <a:spAutoFit/>
          </a:bodyPr>
          <a:lstStyle/>
          <a:p>
            <a:r>
              <a:rPr lang="en-US" b="1" i="1">
                <a:solidFill>
                  <a:srgbClr val="FF0000"/>
                </a:solidFill>
              </a:rPr>
              <a:t>Winter</a:t>
            </a:r>
          </a:p>
        </p:txBody>
      </p:sp>
    </p:spTree>
    <p:extLst>
      <p:ext uri="{BB962C8B-B14F-4D97-AF65-F5344CB8AC3E}">
        <p14:creationId xmlns:p14="http://schemas.microsoft.com/office/powerpoint/2010/main" val="277334560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0400" y="273050"/>
            <a:ext cx="6573838" cy="1243013"/>
          </a:xfrm>
        </p:spPr>
        <p:txBody>
          <a:bodyPr/>
          <a:lstStyle/>
          <a:p>
            <a:r>
              <a:rPr lang="en-US"/>
              <a:t>Precipitation: 20year events increase in magnitude over much of EU*</a:t>
            </a:r>
          </a:p>
        </p:txBody>
      </p:sp>
      <p:grpSp>
        <p:nvGrpSpPr>
          <p:cNvPr id="9" name="Group 8"/>
          <p:cNvGrpSpPr/>
          <p:nvPr/>
        </p:nvGrpSpPr>
        <p:grpSpPr>
          <a:xfrm>
            <a:off x="47794" y="1938942"/>
            <a:ext cx="9048412" cy="3551936"/>
            <a:chOff x="95588" y="2089147"/>
            <a:chExt cx="9048412" cy="3551936"/>
          </a:xfrm>
        </p:grpSpPr>
        <p:pic>
          <p:nvPicPr>
            <p:cNvPr id="7" name="Picture 6" descr="pr20yr_djf_21C2C_stipp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88" y="2089147"/>
              <a:ext cx="4740656" cy="3551936"/>
            </a:xfrm>
            <a:prstGeom prst="rect">
              <a:avLst/>
            </a:prstGeom>
          </p:spPr>
        </p:pic>
        <p:pic>
          <p:nvPicPr>
            <p:cNvPr id="8" name="Picture 7" descr="pr20yr_jja_21C2C_stipp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3344" y="2089147"/>
              <a:ext cx="4740656" cy="3551936"/>
            </a:xfrm>
            <a:prstGeom prst="rect">
              <a:avLst/>
            </a:prstGeom>
          </p:spPr>
        </p:pic>
      </p:grpSp>
      <p:pic>
        <p:nvPicPr>
          <p:cNvPr id="6"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1-Bjerknes-logofarge.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
        <p:nvSpPr>
          <p:cNvPr id="11" name="Title 1"/>
          <p:cNvSpPr txBox="1">
            <a:spLocks/>
          </p:cNvSpPr>
          <p:nvPr/>
        </p:nvSpPr>
        <p:spPr bwMode="auto">
          <a:xfrm>
            <a:off x="2273300" y="6197600"/>
            <a:ext cx="3860800"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3400" b="1">
                <a:solidFill>
                  <a:srgbClr val="411673"/>
                </a:solidFill>
                <a:latin typeface="+mj-lt"/>
                <a:ea typeface="+mj-ea"/>
                <a:cs typeface="+mj-cs"/>
              </a:defRPr>
            </a:lvl1pPr>
            <a:lvl2pPr algn="l" rtl="0" eaLnBrk="1" fontAlgn="base" hangingPunct="1">
              <a:lnSpc>
                <a:spcPct val="90000"/>
              </a:lnSpc>
              <a:spcBef>
                <a:spcPct val="0"/>
              </a:spcBef>
              <a:spcAft>
                <a:spcPct val="0"/>
              </a:spcAft>
              <a:defRPr sz="3400" b="1">
                <a:solidFill>
                  <a:srgbClr val="411673"/>
                </a:solidFill>
                <a:latin typeface="Arial" charset="0"/>
              </a:defRPr>
            </a:lvl2pPr>
            <a:lvl3pPr algn="l" rtl="0" eaLnBrk="1" fontAlgn="base" hangingPunct="1">
              <a:lnSpc>
                <a:spcPct val="90000"/>
              </a:lnSpc>
              <a:spcBef>
                <a:spcPct val="0"/>
              </a:spcBef>
              <a:spcAft>
                <a:spcPct val="0"/>
              </a:spcAft>
              <a:defRPr sz="3400" b="1">
                <a:solidFill>
                  <a:srgbClr val="411673"/>
                </a:solidFill>
                <a:latin typeface="Arial" charset="0"/>
              </a:defRPr>
            </a:lvl3pPr>
            <a:lvl4pPr algn="l" rtl="0" eaLnBrk="1" fontAlgn="base" hangingPunct="1">
              <a:lnSpc>
                <a:spcPct val="90000"/>
              </a:lnSpc>
              <a:spcBef>
                <a:spcPct val="0"/>
              </a:spcBef>
              <a:spcAft>
                <a:spcPct val="0"/>
              </a:spcAft>
              <a:defRPr sz="3400" b="1">
                <a:solidFill>
                  <a:srgbClr val="411673"/>
                </a:solidFill>
                <a:latin typeface="Arial" charset="0"/>
              </a:defRPr>
            </a:lvl4pPr>
            <a:lvl5pPr algn="l" rtl="0" eaLnBrk="1" fontAlgn="base" hangingPunct="1">
              <a:lnSpc>
                <a:spcPct val="90000"/>
              </a:lnSpc>
              <a:spcBef>
                <a:spcPct val="0"/>
              </a:spcBef>
              <a:spcAft>
                <a:spcPct val="0"/>
              </a:spcAft>
              <a:defRPr sz="3400" b="1">
                <a:solidFill>
                  <a:srgbClr val="411673"/>
                </a:solidFill>
                <a:latin typeface="Arial" charset="0"/>
              </a:defRPr>
            </a:lvl5pPr>
            <a:lvl6pPr marL="457200" algn="l" rtl="0" eaLnBrk="1" fontAlgn="base" hangingPunct="1">
              <a:lnSpc>
                <a:spcPct val="90000"/>
              </a:lnSpc>
              <a:spcBef>
                <a:spcPct val="0"/>
              </a:spcBef>
              <a:spcAft>
                <a:spcPct val="0"/>
              </a:spcAft>
              <a:defRPr sz="3400" b="1">
                <a:solidFill>
                  <a:srgbClr val="411673"/>
                </a:solidFill>
                <a:latin typeface="Arial" charset="0"/>
              </a:defRPr>
            </a:lvl6pPr>
            <a:lvl7pPr marL="914400" algn="l" rtl="0" eaLnBrk="1" fontAlgn="base" hangingPunct="1">
              <a:lnSpc>
                <a:spcPct val="90000"/>
              </a:lnSpc>
              <a:spcBef>
                <a:spcPct val="0"/>
              </a:spcBef>
              <a:spcAft>
                <a:spcPct val="0"/>
              </a:spcAft>
              <a:defRPr sz="3400" b="1">
                <a:solidFill>
                  <a:srgbClr val="411673"/>
                </a:solidFill>
                <a:latin typeface="Arial" charset="0"/>
              </a:defRPr>
            </a:lvl7pPr>
            <a:lvl8pPr marL="1371600" algn="l" rtl="0" eaLnBrk="1" fontAlgn="base" hangingPunct="1">
              <a:lnSpc>
                <a:spcPct val="90000"/>
              </a:lnSpc>
              <a:spcBef>
                <a:spcPct val="0"/>
              </a:spcBef>
              <a:spcAft>
                <a:spcPct val="0"/>
              </a:spcAft>
              <a:defRPr sz="3400" b="1">
                <a:solidFill>
                  <a:srgbClr val="411673"/>
                </a:solidFill>
                <a:latin typeface="Arial" charset="0"/>
              </a:defRPr>
            </a:lvl8pPr>
            <a:lvl9pPr marL="1828800" algn="l" rtl="0" eaLnBrk="1" fontAlgn="base" hangingPunct="1">
              <a:lnSpc>
                <a:spcPct val="90000"/>
              </a:lnSpc>
              <a:spcBef>
                <a:spcPct val="0"/>
              </a:spcBef>
              <a:spcAft>
                <a:spcPct val="0"/>
              </a:spcAft>
              <a:defRPr sz="3400" b="1">
                <a:solidFill>
                  <a:srgbClr val="411673"/>
                </a:solidFill>
                <a:latin typeface="Arial" charset="0"/>
              </a:defRPr>
            </a:lvl9pPr>
          </a:lstStyle>
          <a:p>
            <a:r>
              <a:rPr lang="en-US" sz="1200"/>
              <a:t>*Note that none of the pr-based indices are robust under the strict thresholds imposed on statsitical significance. Model agreement is shown for illustrative purposes.</a:t>
            </a:r>
          </a:p>
        </p:txBody>
      </p:sp>
      <p:sp>
        <p:nvSpPr>
          <p:cNvPr id="12" name="TextBox 11"/>
          <p:cNvSpPr txBox="1"/>
          <p:nvPr/>
        </p:nvSpPr>
        <p:spPr>
          <a:xfrm>
            <a:off x="6248400" y="1612900"/>
            <a:ext cx="1264968" cy="369332"/>
          </a:xfrm>
          <a:prstGeom prst="rect">
            <a:avLst/>
          </a:prstGeom>
          <a:noFill/>
        </p:spPr>
        <p:txBody>
          <a:bodyPr wrap="none" rtlCol="0">
            <a:spAutoFit/>
          </a:bodyPr>
          <a:lstStyle/>
          <a:p>
            <a:r>
              <a:rPr lang="en-US" b="1" i="1">
                <a:solidFill>
                  <a:srgbClr val="FF0000"/>
                </a:solidFill>
              </a:rPr>
              <a:t>SUMMER</a:t>
            </a:r>
          </a:p>
        </p:txBody>
      </p:sp>
      <p:sp>
        <p:nvSpPr>
          <p:cNvPr id="13" name="TextBox 12"/>
          <p:cNvSpPr txBox="1"/>
          <p:nvPr/>
        </p:nvSpPr>
        <p:spPr>
          <a:xfrm>
            <a:off x="2235200" y="1612900"/>
            <a:ext cx="955125" cy="369332"/>
          </a:xfrm>
          <a:prstGeom prst="rect">
            <a:avLst/>
          </a:prstGeom>
          <a:noFill/>
        </p:spPr>
        <p:txBody>
          <a:bodyPr wrap="none" rtlCol="0">
            <a:spAutoFit/>
          </a:bodyPr>
          <a:lstStyle/>
          <a:p>
            <a:r>
              <a:rPr lang="en-US" b="1" i="1">
                <a:solidFill>
                  <a:srgbClr val="FF0000"/>
                </a:solidFill>
              </a:rPr>
              <a:t>Winter</a:t>
            </a:r>
          </a:p>
        </p:txBody>
      </p:sp>
    </p:spTree>
    <p:extLst>
      <p:ext uri="{BB962C8B-B14F-4D97-AF65-F5344CB8AC3E}">
        <p14:creationId xmlns:p14="http://schemas.microsoft.com/office/powerpoint/2010/main" val="709025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8500" y="-31750"/>
            <a:ext cx="6510338" cy="1243013"/>
          </a:xfrm>
        </p:spPr>
        <p:txBody>
          <a:bodyPr/>
          <a:lstStyle/>
          <a:p>
            <a:r>
              <a:rPr lang="en-US"/>
              <a:t>Messages from climate at 2°C	</a:t>
            </a:r>
          </a:p>
        </p:txBody>
      </p:sp>
      <p:sp>
        <p:nvSpPr>
          <p:cNvPr id="3" name="Content Placeholder 2"/>
          <p:cNvSpPr>
            <a:spLocks noGrp="1"/>
          </p:cNvSpPr>
          <p:nvPr>
            <p:ph idx="1"/>
          </p:nvPr>
        </p:nvSpPr>
        <p:spPr>
          <a:xfrm>
            <a:off x="611188" y="1866900"/>
            <a:ext cx="7839075" cy="4078288"/>
          </a:xfrm>
        </p:spPr>
        <p:txBody>
          <a:bodyPr>
            <a:normAutofit fontScale="62500" lnSpcReduction="20000"/>
          </a:bodyPr>
          <a:lstStyle/>
          <a:p>
            <a:pPr marL="342900" indent="-342900">
              <a:buFont typeface="Arial"/>
              <a:buChar char="•"/>
            </a:pPr>
            <a:r>
              <a:rPr lang="en-US"/>
              <a:t>The +2°C threshold matters, even over Europe, and already represents quite large climate change even if global targets are met</a:t>
            </a:r>
          </a:p>
          <a:p>
            <a:pPr marL="342900" indent="-342900">
              <a:buFont typeface="Arial"/>
              <a:buChar char="•"/>
            </a:pPr>
            <a:endParaRPr lang="en-US"/>
          </a:p>
          <a:p>
            <a:pPr marL="342900" indent="-342900">
              <a:buFont typeface="Arial"/>
              <a:buChar char="•"/>
            </a:pPr>
            <a:r>
              <a:rPr lang="en-US"/>
              <a:t>Numerous impacts relevant indicators, such as heat waves, show robust changes at +2°C</a:t>
            </a:r>
          </a:p>
          <a:p>
            <a:pPr marL="342900" indent="-342900">
              <a:buFont typeface="Arial"/>
              <a:buChar char="•"/>
            </a:pPr>
            <a:endParaRPr lang="en-US"/>
          </a:p>
          <a:p>
            <a:pPr marL="342900" indent="-342900">
              <a:buFont typeface="Arial"/>
              <a:buChar char="•"/>
            </a:pPr>
            <a:r>
              <a:rPr lang="en-US"/>
              <a:t>Not all is doom and gloom. For example, thermal growing season lengthens and dangerous cold spells decrease over Northern Europe</a:t>
            </a:r>
          </a:p>
          <a:p>
            <a:pPr marL="342900" indent="-342900">
              <a:buFont typeface="Arial"/>
              <a:buChar char="•"/>
            </a:pPr>
            <a:endParaRPr lang="en-US"/>
          </a:p>
          <a:p>
            <a:pPr marL="342900" indent="-342900">
              <a:buFont typeface="Arial"/>
              <a:buChar char="•"/>
            </a:pPr>
            <a:r>
              <a:rPr lang="en-US"/>
              <a:t>A variety of extreme events related to precipitation show clear direction of change but are notyet robust in middle of century.</a:t>
            </a:r>
          </a:p>
          <a:p>
            <a:pPr marL="342900" indent="-342900">
              <a:buFont typeface="Arial"/>
              <a:buChar char="•"/>
            </a:pPr>
            <a:endParaRPr lang="en-US"/>
          </a:p>
          <a:p>
            <a:pPr marL="342900" indent="-342900">
              <a:buFont typeface="Arial"/>
              <a:buChar char="•"/>
            </a:pPr>
            <a:r>
              <a:rPr lang="en-US"/>
              <a:t>While the general picture is clear a host of questions remain; mostly surrounding extremes events.</a:t>
            </a:r>
          </a:p>
        </p:txBody>
      </p:sp>
      <p:pic>
        <p:nvPicPr>
          <p:cNvPr id="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1-Bjerknes-logofarg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Tree>
    <p:extLst>
      <p:ext uri="{BB962C8B-B14F-4D97-AF65-F5344CB8AC3E}">
        <p14:creationId xmlns:p14="http://schemas.microsoft.com/office/powerpoint/2010/main" val="1408213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8800" y="748770"/>
            <a:ext cx="7704000" cy="310332"/>
          </a:xfrm>
        </p:spPr>
        <p:txBody>
          <a:bodyPr/>
          <a:lstStyle/>
          <a:p>
            <a:pPr algn="r"/>
            <a:r>
              <a:rPr lang="en-US"/>
              <a:t>When does the world reach +2°C?*</a:t>
            </a:r>
          </a:p>
        </p:txBody>
      </p:sp>
      <p:sp>
        <p:nvSpPr>
          <p:cNvPr id="3" name="Content Placeholder 2"/>
          <p:cNvSpPr>
            <a:spLocks noGrp="1"/>
          </p:cNvSpPr>
          <p:nvPr>
            <p:ph idx="1"/>
          </p:nvPr>
        </p:nvSpPr>
        <p:spPr>
          <a:xfrm>
            <a:off x="720000" y="5122756"/>
            <a:ext cx="7704000" cy="1087243"/>
          </a:xfrm>
        </p:spPr>
        <p:txBody>
          <a:bodyPr>
            <a:normAutofit lnSpcReduction="10000"/>
          </a:bodyPr>
          <a:lstStyle/>
          <a:p>
            <a:pPr marL="342900" indent="-342900">
              <a:buFont typeface="Arial"/>
              <a:buChar char="•"/>
            </a:pPr>
            <a:r>
              <a:rPr lang="en-US" sz="1800"/>
              <a:t>Under modest emissions growth (~4.5w/m^2 at end of century) this is around 2050 (left)</a:t>
            </a:r>
          </a:p>
          <a:p>
            <a:pPr marL="342900" indent="-342900">
              <a:buFont typeface="Arial"/>
              <a:buChar char="•"/>
            </a:pPr>
            <a:r>
              <a:rPr lang="en-US" sz="1800"/>
              <a:t>Under high emissions trajectory (~8.5w/m^2 at end of century) this is around 2045 (right) </a:t>
            </a:r>
          </a:p>
        </p:txBody>
      </p:sp>
      <p:sp>
        <p:nvSpPr>
          <p:cNvPr id="6" name="Slide Number Placeholder 5"/>
          <p:cNvSpPr>
            <a:spLocks noGrp="1"/>
          </p:cNvSpPr>
          <p:nvPr>
            <p:ph type="sldNum" sz="quarter" idx="12"/>
          </p:nvPr>
        </p:nvSpPr>
        <p:spPr/>
        <p:txBody>
          <a:bodyPr/>
          <a:lstStyle/>
          <a:p>
            <a:fld id="{A5B8BEBE-FE56-5345-8004-AA0268A88970}" type="slidenum">
              <a:rPr lang="nb-NO" smtClean="0"/>
              <a:pPr/>
              <a:t>2</a:t>
            </a:fld>
            <a:endParaRPr lang="nb-NO" dirty="0"/>
          </a:p>
        </p:txBody>
      </p:sp>
      <p:pic>
        <p:nvPicPr>
          <p:cNvPr id="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1-Bjerknes-logofarge.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grpSp>
        <p:nvGrpSpPr>
          <p:cNvPr id="4" name="Group 3"/>
          <p:cNvGrpSpPr>
            <a:grpSpLocks noChangeAspect="1"/>
          </p:cNvGrpSpPr>
          <p:nvPr/>
        </p:nvGrpSpPr>
        <p:grpSpPr>
          <a:xfrm>
            <a:off x="900940" y="1762125"/>
            <a:ext cx="7342120" cy="3532188"/>
            <a:chOff x="1343025" y="2016125"/>
            <a:chExt cx="5873750" cy="2825750"/>
          </a:xfrm>
        </p:grpSpPr>
        <p:pic>
          <p:nvPicPr>
            <p:cNvPr id="10" name="Picture 9"/>
            <p:cNvPicPr/>
            <p:nvPr/>
          </p:nvPicPr>
          <p:blipFill>
            <a:blip r:embed="rId5" cstate="print">
              <a:extLst>
                <a:ext uri="{28A0092B-C50C-407E-A947-70E740481C1C}">
                  <a14:useLocalDpi xmlns:a14="http://schemas.microsoft.com/office/drawing/2010/main" val="0"/>
                </a:ext>
              </a:extLst>
            </a:blip>
            <a:stretch>
              <a:fillRect/>
            </a:stretch>
          </p:blipFill>
          <p:spPr>
            <a:xfrm>
              <a:off x="1343025" y="2016125"/>
              <a:ext cx="2825750" cy="2825750"/>
            </a:xfrm>
            <a:prstGeom prst="rect">
              <a:avLst/>
            </a:prstGeom>
          </p:spPr>
        </p:pic>
        <p:pic>
          <p:nvPicPr>
            <p:cNvPr id="11" name="Picture 10"/>
            <p:cNvPicPr/>
            <p:nvPr/>
          </p:nvPicPr>
          <p:blipFill>
            <a:blip r:embed="rId6" cstate="print">
              <a:extLst>
                <a:ext uri="{28A0092B-C50C-407E-A947-70E740481C1C}">
                  <a14:useLocalDpi xmlns:a14="http://schemas.microsoft.com/office/drawing/2010/main" val="0"/>
                </a:ext>
              </a:extLst>
            </a:blip>
            <a:stretch>
              <a:fillRect/>
            </a:stretch>
          </p:blipFill>
          <p:spPr>
            <a:xfrm>
              <a:off x="4391025" y="2016125"/>
              <a:ext cx="2825750" cy="2825750"/>
            </a:xfrm>
            <a:prstGeom prst="rect">
              <a:avLst/>
            </a:prstGeom>
          </p:spPr>
        </p:pic>
      </p:grpSp>
      <p:sp>
        <p:nvSpPr>
          <p:cNvPr id="5" name="TextBox 4"/>
          <p:cNvSpPr txBox="1"/>
          <p:nvPr/>
        </p:nvSpPr>
        <p:spPr>
          <a:xfrm>
            <a:off x="2692400" y="6451600"/>
            <a:ext cx="2917610" cy="276999"/>
          </a:xfrm>
          <a:prstGeom prst="rect">
            <a:avLst/>
          </a:prstGeom>
          <a:noFill/>
        </p:spPr>
        <p:txBody>
          <a:bodyPr wrap="none" rtlCol="0">
            <a:spAutoFit/>
          </a:bodyPr>
          <a:lstStyle/>
          <a:p>
            <a:r>
              <a:rPr lang="en-US" sz="1200"/>
              <a:t>* we define +2C relative to pre-industrial</a:t>
            </a:r>
          </a:p>
        </p:txBody>
      </p:sp>
    </p:spTree>
    <p:extLst>
      <p:ext uri="{BB962C8B-B14F-4D97-AF65-F5344CB8AC3E}">
        <p14:creationId xmlns:p14="http://schemas.microsoft.com/office/powerpoint/2010/main" val="399520627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900" y="254000"/>
            <a:ext cx="6988900" cy="927100"/>
          </a:xfrm>
        </p:spPr>
        <p:txBody>
          <a:bodyPr/>
          <a:lstStyle/>
          <a:p>
            <a:r>
              <a:rPr lang="en-US"/>
              <a:t>How fast does Europe warm? </a:t>
            </a:r>
          </a:p>
        </p:txBody>
      </p:sp>
      <p:sp>
        <p:nvSpPr>
          <p:cNvPr id="3" name="Content Placeholder 2"/>
          <p:cNvSpPr>
            <a:spLocks noGrp="1"/>
          </p:cNvSpPr>
          <p:nvPr>
            <p:ph idx="1"/>
          </p:nvPr>
        </p:nvSpPr>
        <p:spPr>
          <a:xfrm>
            <a:off x="720000" y="5122756"/>
            <a:ext cx="7704000" cy="1087243"/>
          </a:xfrm>
        </p:spPr>
        <p:txBody>
          <a:bodyPr>
            <a:normAutofit lnSpcReduction="10000"/>
          </a:bodyPr>
          <a:lstStyle/>
          <a:p>
            <a:pPr marL="342900" indent="-342900">
              <a:buFont typeface="Arial"/>
              <a:buChar char="•"/>
            </a:pPr>
            <a:r>
              <a:rPr lang="en-US" sz="1800"/>
              <a:t>Global warming rate from 1951 to 2012 was more or less linear ~.12°/decade </a:t>
            </a:r>
          </a:p>
          <a:p>
            <a:pPr marL="342900" indent="-342900"/>
            <a:r>
              <a:rPr lang="en-US" sz="1800"/>
              <a:t>These rates increase in coming years to ~.25°/decade for RCP4.5 and  ~.31°/decade under RCP8.5 with substantial inter-regional differences</a:t>
            </a:r>
          </a:p>
        </p:txBody>
      </p:sp>
      <p:sp>
        <p:nvSpPr>
          <p:cNvPr id="6" name="Slide Number Placeholder 5"/>
          <p:cNvSpPr>
            <a:spLocks noGrp="1"/>
          </p:cNvSpPr>
          <p:nvPr>
            <p:ph type="sldNum" sz="quarter" idx="12"/>
          </p:nvPr>
        </p:nvSpPr>
        <p:spPr/>
        <p:txBody>
          <a:bodyPr/>
          <a:lstStyle/>
          <a:p>
            <a:fld id="{A5B8BEBE-FE56-5345-8004-AA0268A88970}" type="slidenum">
              <a:rPr lang="nb-NO" smtClean="0"/>
              <a:pPr/>
              <a:t>3</a:t>
            </a:fld>
            <a:endParaRPr lang="nb-NO" dirty="0"/>
          </a:p>
        </p:txBody>
      </p:sp>
      <p:pic>
        <p:nvPicPr>
          <p:cNvPr id="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1-Bjerknes-logofarge.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
        <p:nvSpPr>
          <p:cNvPr id="5" name="TextBox 4"/>
          <p:cNvSpPr txBox="1"/>
          <p:nvPr/>
        </p:nvSpPr>
        <p:spPr>
          <a:xfrm>
            <a:off x="2692400" y="6451600"/>
            <a:ext cx="2917610" cy="276999"/>
          </a:xfrm>
          <a:prstGeom prst="rect">
            <a:avLst/>
          </a:prstGeom>
          <a:noFill/>
        </p:spPr>
        <p:txBody>
          <a:bodyPr wrap="none" rtlCol="0">
            <a:spAutoFit/>
          </a:bodyPr>
          <a:lstStyle/>
          <a:p>
            <a:r>
              <a:rPr lang="en-US" sz="1200"/>
              <a:t>* we define +2C relative to pre-industrial</a:t>
            </a:r>
          </a:p>
        </p:txBody>
      </p:sp>
      <p:grpSp>
        <p:nvGrpSpPr>
          <p:cNvPr id="7" name="Group 6"/>
          <p:cNvGrpSpPr/>
          <p:nvPr/>
        </p:nvGrpSpPr>
        <p:grpSpPr>
          <a:xfrm>
            <a:off x="1848485" y="1542097"/>
            <a:ext cx="6398895" cy="3443605"/>
            <a:chOff x="1848485" y="1542097"/>
            <a:chExt cx="6398895" cy="3443605"/>
          </a:xfrm>
        </p:grpSpPr>
        <p:pic>
          <p:nvPicPr>
            <p:cNvPr id="12" name="Picture 11"/>
            <p:cNvPicPr/>
            <p:nvPr/>
          </p:nvPicPr>
          <p:blipFill>
            <a:blip r:embed="rId5">
              <a:extLst>
                <a:ext uri="{28A0092B-C50C-407E-A947-70E740481C1C}">
                  <a14:useLocalDpi xmlns:a14="http://schemas.microsoft.com/office/drawing/2010/main" val="0"/>
                </a:ext>
              </a:extLst>
            </a:blip>
            <a:srcRect/>
            <a:stretch>
              <a:fillRect/>
            </a:stretch>
          </p:blipFill>
          <p:spPr bwMode="auto">
            <a:xfrm>
              <a:off x="1848485" y="1542097"/>
              <a:ext cx="2881630" cy="3442335"/>
            </a:xfrm>
            <a:prstGeom prst="rect">
              <a:avLst/>
            </a:prstGeom>
            <a:noFill/>
          </p:spPr>
        </p:pic>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5341620" y="1542097"/>
              <a:ext cx="2905760" cy="3443605"/>
            </a:xfrm>
            <a:prstGeom prst="rect">
              <a:avLst/>
            </a:prstGeom>
            <a:noFill/>
          </p:spPr>
        </p:pic>
      </p:grpSp>
    </p:spTree>
    <p:extLst>
      <p:ext uri="{BB962C8B-B14F-4D97-AF65-F5344CB8AC3E}">
        <p14:creationId xmlns:p14="http://schemas.microsoft.com/office/powerpoint/2010/main" val="257568076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2134800"/>
            <a:ext cx="3187700" cy="824300"/>
          </a:xfrm>
        </p:spPr>
        <p:txBody>
          <a:bodyPr/>
          <a:lstStyle/>
          <a:p>
            <a:r>
              <a:rPr lang="en-US" sz="2000"/>
              <a:t>How much does Europe warm compared to the global average?</a:t>
            </a:r>
          </a:p>
        </p:txBody>
      </p:sp>
      <p:sp>
        <p:nvSpPr>
          <p:cNvPr id="3" name="Content Placeholder 2"/>
          <p:cNvSpPr>
            <a:spLocks noGrp="1"/>
          </p:cNvSpPr>
          <p:nvPr>
            <p:ph idx="1"/>
          </p:nvPr>
        </p:nvSpPr>
        <p:spPr>
          <a:xfrm>
            <a:off x="228600" y="3352800"/>
            <a:ext cx="3302000" cy="2451100"/>
          </a:xfrm>
        </p:spPr>
        <p:txBody>
          <a:bodyPr/>
          <a:lstStyle/>
          <a:p>
            <a:r>
              <a:rPr lang="en-US" sz="2000"/>
              <a:t>Most regions in Europe warm more than global average</a:t>
            </a:r>
          </a:p>
          <a:p>
            <a:endParaRPr lang="en-US" sz="2000"/>
          </a:p>
          <a:p>
            <a:r>
              <a:rPr lang="en-US" sz="2000"/>
              <a:t>Exceptions are British Isles, France, Germany and surrounding area</a:t>
            </a:r>
          </a:p>
        </p:txBody>
      </p:sp>
      <p:sp>
        <p:nvSpPr>
          <p:cNvPr id="4" name="Footer Placeholder 3"/>
          <p:cNvSpPr>
            <a:spLocks noGrp="1"/>
          </p:cNvSpPr>
          <p:nvPr>
            <p:ph type="ftr" sz="quarter" idx="11"/>
          </p:nvPr>
        </p:nvSpPr>
        <p:spPr/>
        <p:txBody>
          <a:bodyPr/>
          <a:lstStyle/>
          <a:p>
            <a:endParaRPr lang="nb-NO" dirty="0"/>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0785" y="0"/>
            <a:ext cx="5403215" cy="6858000"/>
          </a:xfrm>
          <a:prstGeom prst="rect">
            <a:avLst/>
          </a:prstGeom>
          <a:noFill/>
        </p:spPr>
      </p:pic>
      <p:pic>
        <p:nvPicPr>
          <p:cNvPr id="6"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809974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313" y="57150"/>
            <a:ext cx="6961187" cy="1243013"/>
          </a:xfrm>
        </p:spPr>
        <p:txBody>
          <a:bodyPr/>
          <a:lstStyle/>
          <a:p>
            <a:r>
              <a:rPr lang="en-US" sz="2400"/>
              <a:t>Aside from mean seasonal temperatures are there robust changes? How do we even define “robust”? </a:t>
            </a:r>
          </a:p>
        </p:txBody>
      </p:sp>
      <p:sp>
        <p:nvSpPr>
          <p:cNvPr id="3" name="Content Placeholder 2"/>
          <p:cNvSpPr>
            <a:spLocks noGrp="1"/>
          </p:cNvSpPr>
          <p:nvPr>
            <p:ph idx="1"/>
          </p:nvPr>
        </p:nvSpPr>
        <p:spPr>
          <a:xfrm>
            <a:off x="6769100" y="1933575"/>
            <a:ext cx="2273300" cy="3298825"/>
          </a:xfrm>
        </p:spPr>
        <p:txBody>
          <a:bodyPr/>
          <a:lstStyle/>
          <a:p>
            <a:r>
              <a:rPr lang="en-US" sz="1600"/>
              <a:t>Robustness follows Tebaldi et al., 2011. Models must show significant change and agree on sign (shown with stippling)</a:t>
            </a:r>
          </a:p>
          <a:p>
            <a:r>
              <a:rPr lang="en-US" sz="1600"/>
              <a:t>Thresholds determined using binomial distribution</a:t>
            </a:r>
          </a:p>
          <a:p>
            <a:r>
              <a:rPr lang="en-US" sz="1600"/>
              <a:t>Very strict, but warranted </a:t>
            </a:r>
          </a:p>
          <a:p>
            <a:r>
              <a:rPr lang="en-US" sz="1600"/>
              <a:t>Canonical variables, exhibit now familiar patterns (right)</a:t>
            </a:r>
          </a:p>
        </p:txBody>
      </p:sp>
      <p:sp>
        <p:nvSpPr>
          <p:cNvPr id="4" name="Footer Placeholder 3"/>
          <p:cNvSpPr>
            <a:spLocks noGrp="1"/>
          </p:cNvSpPr>
          <p:nvPr>
            <p:ph type="ftr" sz="quarter" idx="11"/>
          </p:nvPr>
        </p:nvSpPr>
        <p:spPr/>
        <p:txBody>
          <a:bodyPr/>
          <a:lstStyle/>
          <a:p>
            <a:r>
              <a:rPr lang="en-US" smtClean="0"/>
              <a:t>Uni Research Klima</a:t>
            </a:r>
            <a:endParaRPr lang="en-US"/>
          </a:p>
        </p:txBody>
      </p:sp>
      <p:pic>
        <p:nvPicPr>
          <p:cNvPr id="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01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1-Bjerknes-logofarg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grpSp>
        <p:nvGrpSpPr>
          <p:cNvPr id="17" name="Group 16"/>
          <p:cNvGrpSpPr>
            <a:grpSpLocks noChangeAspect="1"/>
          </p:cNvGrpSpPr>
          <p:nvPr/>
        </p:nvGrpSpPr>
        <p:grpSpPr>
          <a:xfrm>
            <a:off x="101600" y="1492249"/>
            <a:ext cx="6629400" cy="5086350"/>
            <a:chOff x="5511800" y="2349500"/>
            <a:chExt cx="2946400" cy="2260600"/>
          </a:xfrm>
        </p:grpSpPr>
        <p:pic>
          <p:nvPicPr>
            <p:cNvPr id="18" name="Picture 17"/>
            <p:cNvPicPr>
              <a:picLocks noChangeAspect="1"/>
            </p:cNvPicPr>
            <p:nvPr/>
          </p:nvPicPr>
          <p:blipFill rotWithShape="1">
            <a:blip r:embed="rId4"/>
            <a:srcRect l="26211" r="49119"/>
            <a:stretch/>
          </p:blipFill>
          <p:spPr>
            <a:xfrm>
              <a:off x="5511800" y="2349500"/>
              <a:ext cx="1422400" cy="2260600"/>
            </a:xfrm>
            <a:prstGeom prst="rect">
              <a:avLst/>
            </a:prstGeom>
          </p:spPr>
        </p:pic>
        <p:pic>
          <p:nvPicPr>
            <p:cNvPr id="19" name="Picture 18"/>
            <p:cNvPicPr>
              <a:picLocks noChangeAspect="1"/>
            </p:cNvPicPr>
            <p:nvPr/>
          </p:nvPicPr>
          <p:blipFill rotWithShape="1">
            <a:blip r:embed="rId5"/>
            <a:srcRect l="25331" r="48898"/>
            <a:stretch/>
          </p:blipFill>
          <p:spPr>
            <a:xfrm>
              <a:off x="6972300" y="2349500"/>
              <a:ext cx="1485900" cy="2260600"/>
            </a:xfrm>
            <a:prstGeom prst="rect">
              <a:avLst/>
            </a:prstGeom>
          </p:spPr>
        </p:pic>
      </p:grpSp>
      <p:grpSp>
        <p:nvGrpSpPr>
          <p:cNvPr id="6" name="Group 5"/>
          <p:cNvGrpSpPr/>
          <p:nvPr/>
        </p:nvGrpSpPr>
        <p:grpSpPr>
          <a:xfrm>
            <a:off x="787400" y="1308100"/>
            <a:ext cx="5111961" cy="2909332"/>
            <a:chOff x="787400" y="1308100"/>
            <a:chExt cx="5111961" cy="2909332"/>
          </a:xfrm>
        </p:grpSpPr>
        <p:sp>
          <p:nvSpPr>
            <p:cNvPr id="13" name="TextBox 12"/>
            <p:cNvSpPr txBox="1"/>
            <p:nvPr/>
          </p:nvSpPr>
          <p:spPr>
            <a:xfrm>
              <a:off x="787400" y="3822700"/>
              <a:ext cx="1916473" cy="369332"/>
            </a:xfrm>
            <a:prstGeom prst="rect">
              <a:avLst/>
            </a:prstGeom>
            <a:solidFill>
              <a:schemeClr val="bg1"/>
            </a:solidFill>
          </p:spPr>
          <p:txBody>
            <a:bodyPr wrap="none" rtlCol="0">
              <a:spAutoFit/>
            </a:bodyPr>
            <a:lstStyle/>
            <a:p>
              <a:r>
                <a:rPr lang="en-US" b="1">
                  <a:solidFill>
                    <a:srgbClr val="FF0000"/>
                  </a:solidFill>
                </a:rPr>
                <a:t>Summer Tmean</a:t>
              </a:r>
            </a:p>
          </p:txBody>
        </p:sp>
        <p:sp>
          <p:nvSpPr>
            <p:cNvPr id="14" name="TextBox 13"/>
            <p:cNvSpPr txBox="1"/>
            <p:nvPr/>
          </p:nvSpPr>
          <p:spPr>
            <a:xfrm>
              <a:off x="4483100" y="3848100"/>
              <a:ext cx="1416261" cy="369332"/>
            </a:xfrm>
            <a:prstGeom prst="rect">
              <a:avLst/>
            </a:prstGeom>
            <a:solidFill>
              <a:schemeClr val="bg1"/>
            </a:solidFill>
          </p:spPr>
          <p:txBody>
            <a:bodyPr wrap="none" rtlCol="0">
              <a:spAutoFit/>
            </a:bodyPr>
            <a:lstStyle/>
            <a:p>
              <a:r>
                <a:rPr lang="en-US" b="1">
                  <a:solidFill>
                    <a:srgbClr val="FF0000"/>
                  </a:solidFill>
                </a:rPr>
                <a:t>Summer Pr</a:t>
              </a:r>
            </a:p>
          </p:txBody>
        </p:sp>
        <p:sp>
          <p:nvSpPr>
            <p:cNvPr id="15" name="TextBox 14"/>
            <p:cNvSpPr txBox="1"/>
            <p:nvPr/>
          </p:nvSpPr>
          <p:spPr>
            <a:xfrm>
              <a:off x="4533900" y="1308100"/>
              <a:ext cx="1210588" cy="369332"/>
            </a:xfrm>
            <a:prstGeom prst="rect">
              <a:avLst/>
            </a:prstGeom>
            <a:solidFill>
              <a:schemeClr val="bg1"/>
            </a:solidFill>
          </p:spPr>
          <p:txBody>
            <a:bodyPr wrap="none" rtlCol="0">
              <a:spAutoFit/>
            </a:bodyPr>
            <a:lstStyle/>
            <a:p>
              <a:r>
                <a:rPr lang="en-US" b="1">
                  <a:solidFill>
                    <a:srgbClr val="FF0000"/>
                  </a:solidFill>
                </a:rPr>
                <a:t>Winter Pr</a:t>
              </a:r>
            </a:p>
          </p:txBody>
        </p:sp>
        <p:sp>
          <p:nvSpPr>
            <p:cNvPr id="16" name="TextBox 15"/>
            <p:cNvSpPr txBox="1"/>
            <p:nvPr/>
          </p:nvSpPr>
          <p:spPr>
            <a:xfrm>
              <a:off x="901700" y="1320800"/>
              <a:ext cx="1708859" cy="369332"/>
            </a:xfrm>
            <a:prstGeom prst="rect">
              <a:avLst/>
            </a:prstGeom>
            <a:solidFill>
              <a:schemeClr val="bg1"/>
            </a:solidFill>
          </p:spPr>
          <p:txBody>
            <a:bodyPr wrap="none" rtlCol="0">
              <a:spAutoFit/>
            </a:bodyPr>
            <a:lstStyle/>
            <a:p>
              <a:r>
                <a:rPr lang="en-US" b="1">
                  <a:solidFill>
                    <a:srgbClr val="FF0000"/>
                  </a:solidFill>
                </a:rPr>
                <a:t>Winter Tmean</a:t>
              </a:r>
            </a:p>
          </p:txBody>
        </p:sp>
      </p:grpSp>
    </p:spTree>
    <p:extLst>
      <p:ext uri="{BB962C8B-B14F-4D97-AF65-F5344CB8AC3E}">
        <p14:creationId xmlns:p14="http://schemas.microsoft.com/office/powerpoint/2010/main" val="305581354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4700" y="497496"/>
            <a:ext cx="6582500" cy="1255104"/>
          </a:xfrm>
        </p:spPr>
        <p:txBody>
          <a:bodyPr>
            <a:noAutofit/>
          </a:bodyPr>
          <a:lstStyle/>
          <a:p>
            <a:r>
              <a:rPr lang="en-US" sz="2800"/>
              <a:t>Maximum(Minimum) temperatures go up in Summer(Winter); increase most pronounced in winter minimum temperatures</a:t>
            </a:r>
          </a:p>
        </p:txBody>
      </p:sp>
      <p:grpSp>
        <p:nvGrpSpPr>
          <p:cNvPr id="9" name="Group 8"/>
          <p:cNvGrpSpPr/>
          <p:nvPr/>
        </p:nvGrpSpPr>
        <p:grpSpPr>
          <a:xfrm>
            <a:off x="38878" y="1844202"/>
            <a:ext cx="9066245" cy="3551936"/>
            <a:chOff x="40972" y="2130111"/>
            <a:chExt cx="9066245" cy="3551936"/>
          </a:xfrm>
        </p:grpSpPr>
        <p:pic>
          <p:nvPicPr>
            <p:cNvPr id="7" name="Picture 6" descr="tasmax_jja_21C2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72" y="2130111"/>
              <a:ext cx="4740656" cy="3551936"/>
            </a:xfrm>
            <a:prstGeom prst="rect">
              <a:avLst/>
            </a:prstGeom>
          </p:spPr>
        </p:pic>
        <p:pic>
          <p:nvPicPr>
            <p:cNvPr id="8" name="Picture 7" descr="tasmin_djf_21C2C.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6561" y="2130111"/>
              <a:ext cx="4740656" cy="3551936"/>
            </a:xfrm>
            <a:prstGeom prst="rect">
              <a:avLst/>
            </a:prstGeom>
          </p:spPr>
        </p:pic>
      </p:grpSp>
      <p:pic>
        <p:nvPicPr>
          <p:cNvPr id="1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1-Bjerknes-logofarge.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
        <p:nvSpPr>
          <p:cNvPr id="3" name="TextBox 2"/>
          <p:cNvSpPr txBox="1"/>
          <p:nvPr/>
        </p:nvSpPr>
        <p:spPr>
          <a:xfrm>
            <a:off x="1689100" y="5207000"/>
            <a:ext cx="1983050" cy="369332"/>
          </a:xfrm>
          <a:prstGeom prst="rect">
            <a:avLst/>
          </a:prstGeom>
          <a:noFill/>
        </p:spPr>
        <p:txBody>
          <a:bodyPr wrap="none" rtlCol="0">
            <a:spAutoFit/>
          </a:bodyPr>
          <a:lstStyle/>
          <a:p>
            <a:r>
              <a:rPr lang="en-US" b="1" i="1">
                <a:solidFill>
                  <a:srgbClr val="FF0000"/>
                </a:solidFill>
              </a:rPr>
              <a:t>SUMMER TMAX</a:t>
            </a:r>
          </a:p>
        </p:txBody>
      </p:sp>
      <p:sp>
        <p:nvSpPr>
          <p:cNvPr id="13" name="TextBox 12"/>
          <p:cNvSpPr txBox="1"/>
          <p:nvPr/>
        </p:nvSpPr>
        <p:spPr>
          <a:xfrm>
            <a:off x="6172200" y="5207000"/>
            <a:ext cx="1777691" cy="369332"/>
          </a:xfrm>
          <a:prstGeom prst="rect">
            <a:avLst/>
          </a:prstGeom>
          <a:noFill/>
        </p:spPr>
        <p:txBody>
          <a:bodyPr wrap="none" rtlCol="0">
            <a:spAutoFit/>
          </a:bodyPr>
          <a:lstStyle/>
          <a:p>
            <a:r>
              <a:rPr lang="en-US" b="1" i="1">
                <a:solidFill>
                  <a:srgbClr val="FF0000"/>
                </a:solidFill>
              </a:rPr>
              <a:t>WINTER TMIN</a:t>
            </a:r>
          </a:p>
        </p:txBody>
      </p:sp>
    </p:spTree>
    <p:extLst>
      <p:ext uri="{BB962C8B-B14F-4D97-AF65-F5344CB8AC3E}">
        <p14:creationId xmlns:p14="http://schemas.microsoft.com/office/powerpoint/2010/main" val="65925092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425576" y="1314450"/>
            <a:ext cx="6902449" cy="5143500"/>
            <a:chOff x="1117601" y="762000"/>
            <a:chExt cx="6902449" cy="5143500"/>
          </a:xfrm>
        </p:grpSpPr>
        <p:pic>
          <p:nvPicPr>
            <p:cNvPr id="6" name="Picture 5" descr="gsl_20C_mean.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601" y="762000"/>
              <a:ext cx="3549650" cy="2667000"/>
            </a:xfrm>
            <a:prstGeom prst="rect">
              <a:avLst/>
            </a:prstGeom>
          </p:spPr>
        </p:pic>
        <p:pic>
          <p:nvPicPr>
            <p:cNvPr id="7" name="Picture 6" descr="gsl_2C_chang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0400" y="762000"/>
              <a:ext cx="3549650" cy="2667000"/>
            </a:xfrm>
            <a:prstGeom prst="rect">
              <a:avLst/>
            </a:prstGeom>
          </p:spPr>
        </p:pic>
        <p:pic>
          <p:nvPicPr>
            <p:cNvPr id="14" name="Picture 13" descr="gsd_20C_mean.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7601" y="3238500"/>
              <a:ext cx="3549650" cy="2667000"/>
            </a:xfrm>
            <a:prstGeom prst="rect">
              <a:avLst/>
            </a:prstGeom>
          </p:spPr>
        </p:pic>
        <p:pic>
          <p:nvPicPr>
            <p:cNvPr id="15" name="Picture 14" descr="gsd_2C_change.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70400" y="3238500"/>
              <a:ext cx="3549650" cy="2667000"/>
            </a:xfrm>
            <a:prstGeom prst="rect">
              <a:avLst/>
            </a:prstGeom>
          </p:spPr>
        </p:pic>
      </p:grpSp>
      <p:sp>
        <p:nvSpPr>
          <p:cNvPr id="2" name="Title 1"/>
          <p:cNvSpPr>
            <a:spLocks noGrp="1"/>
          </p:cNvSpPr>
          <p:nvPr>
            <p:ph type="title"/>
          </p:nvPr>
        </p:nvSpPr>
        <p:spPr>
          <a:xfrm>
            <a:off x="1981200" y="215900"/>
            <a:ext cx="6616700" cy="977900"/>
          </a:xfrm>
        </p:spPr>
        <p:txBody>
          <a:bodyPr>
            <a:normAutofit/>
          </a:bodyPr>
          <a:lstStyle/>
          <a:p>
            <a:r>
              <a:rPr lang="en-US" sz="2000"/>
              <a:t>Thermal Growing Season Length (top) increases &amp; Day of Growing Season Start (bottom) comes earlier everywhere (</a:t>
            </a:r>
            <a:r>
              <a:rPr lang="en-US" sz="2000">
                <a:solidFill>
                  <a:srgbClr val="FF0000"/>
                </a:solidFill>
              </a:rPr>
              <a:t>Must be interpreted with caution!</a:t>
            </a:r>
            <a:r>
              <a:rPr lang="en-US" sz="2000"/>
              <a:t>)</a:t>
            </a:r>
          </a:p>
        </p:txBody>
      </p:sp>
      <p:pic>
        <p:nvPicPr>
          <p:cNvPr id="9" name="Picture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1-Bjerknes-logofarge.gi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Tree>
    <p:extLst>
      <p:ext uri="{BB962C8B-B14F-4D97-AF65-F5344CB8AC3E}">
        <p14:creationId xmlns:p14="http://schemas.microsoft.com/office/powerpoint/2010/main" val="137277415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609600"/>
            <a:ext cx="6794500" cy="1179147"/>
          </a:xfrm>
        </p:spPr>
        <p:txBody>
          <a:bodyPr>
            <a:normAutofit fontScale="90000"/>
          </a:bodyPr>
          <a:lstStyle/>
          <a:p>
            <a:r>
              <a:rPr lang="en-US"/>
              <a:t>Heat waves: defined as 6 days or more with Tmax &gt; 5C over mean (May-Sep) Tmax from reference period (1971-2000)</a:t>
            </a:r>
          </a:p>
        </p:txBody>
      </p:sp>
      <p:grpSp>
        <p:nvGrpSpPr>
          <p:cNvPr id="10" name="Group 9"/>
          <p:cNvGrpSpPr/>
          <p:nvPr/>
        </p:nvGrpSpPr>
        <p:grpSpPr>
          <a:xfrm>
            <a:off x="278233" y="2000870"/>
            <a:ext cx="8587534" cy="3337560"/>
            <a:chOff x="33226" y="1803400"/>
            <a:chExt cx="8587534" cy="3337560"/>
          </a:xfrm>
        </p:grpSpPr>
        <p:pic>
          <p:nvPicPr>
            <p:cNvPr id="3" name="Picture 2" descr="hw_num_20C_mean.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26" y="1803400"/>
              <a:ext cx="4442460" cy="3337560"/>
            </a:xfrm>
            <a:prstGeom prst="rect">
              <a:avLst/>
            </a:prstGeom>
          </p:spPr>
        </p:pic>
        <p:pic>
          <p:nvPicPr>
            <p:cNvPr id="9" name="Picture 8" descr="hw_num_2C_chang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8300" y="1803400"/>
              <a:ext cx="4442460" cy="3337560"/>
            </a:xfrm>
            <a:prstGeom prst="rect">
              <a:avLst/>
            </a:prstGeom>
          </p:spPr>
        </p:pic>
      </p:grpSp>
      <p:sp>
        <p:nvSpPr>
          <p:cNvPr id="13" name="TextBox 12"/>
          <p:cNvSpPr txBox="1"/>
          <p:nvPr/>
        </p:nvSpPr>
        <p:spPr>
          <a:xfrm>
            <a:off x="1568450" y="5438850"/>
            <a:ext cx="6007100" cy="646331"/>
          </a:xfrm>
          <a:prstGeom prst="rect">
            <a:avLst/>
          </a:prstGeom>
          <a:noFill/>
        </p:spPr>
        <p:txBody>
          <a:bodyPr wrap="square" rtlCol="0">
            <a:spAutoFit/>
          </a:bodyPr>
          <a:lstStyle/>
          <a:p>
            <a:pPr algn="ctr"/>
            <a:r>
              <a:rPr lang="en-US">
                <a:solidFill>
                  <a:srgbClr val="FF0000"/>
                </a:solidFill>
              </a:rPr>
              <a:t>Given the strict definition the robust increase in Southern Europe even at +2C global warming is notable</a:t>
            </a:r>
          </a:p>
        </p:txBody>
      </p:sp>
      <p:pic>
        <p:nvPicPr>
          <p:cNvPr id="8"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1-Bjerknes-logofarge.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Tree>
    <p:extLst>
      <p:ext uri="{BB962C8B-B14F-4D97-AF65-F5344CB8AC3E}">
        <p14:creationId xmlns:p14="http://schemas.microsoft.com/office/powerpoint/2010/main" val="238134518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6300" y="330200"/>
            <a:ext cx="6286500" cy="1155700"/>
          </a:xfrm>
        </p:spPr>
        <p:txBody>
          <a:bodyPr>
            <a:noAutofit/>
          </a:bodyPr>
          <a:lstStyle/>
          <a:p>
            <a:r>
              <a:rPr lang="en-US" sz="3200"/>
              <a:t>Number of summer dry day periods (at least 6 days &lt; 1mm)</a:t>
            </a:r>
          </a:p>
        </p:txBody>
      </p:sp>
      <p:grpSp>
        <p:nvGrpSpPr>
          <p:cNvPr id="10" name="Group 9"/>
          <p:cNvGrpSpPr/>
          <p:nvPr/>
        </p:nvGrpSpPr>
        <p:grpSpPr>
          <a:xfrm>
            <a:off x="294072" y="1808745"/>
            <a:ext cx="8555856" cy="3337560"/>
            <a:chOff x="141105" y="2260600"/>
            <a:chExt cx="8555856" cy="3337560"/>
          </a:xfrm>
        </p:grpSpPr>
        <p:pic>
          <p:nvPicPr>
            <p:cNvPr id="3" name="Picture 2" descr="cddp_2C_changeA.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4501" y="2260600"/>
              <a:ext cx="4442460" cy="3337560"/>
            </a:xfrm>
            <a:prstGeom prst="rect">
              <a:avLst/>
            </a:prstGeom>
          </p:spPr>
        </p:pic>
        <p:pic>
          <p:nvPicPr>
            <p:cNvPr id="9" name="Picture 8" descr="cddp_20C_mean.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05" y="2260600"/>
              <a:ext cx="4442460" cy="3337560"/>
            </a:xfrm>
            <a:prstGeom prst="rect">
              <a:avLst/>
            </a:prstGeom>
          </p:spPr>
        </p:pic>
      </p:grpSp>
      <p:sp>
        <p:nvSpPr>
          <p:cNvPr id="17" name="TextBox 16"/>
          <p:cNvSpPr txBox="1"/>
          <p:nvPr/>
        </p:nvSpPr>
        <p:spPr>
          <a:xfrm>
            <a:off x="1568450" y="4851400"/>
            <a:ext cx="6007100" cy="1200329"/>
          </a:xfrm>
          <a:prstGeom prst="rect">
            <a:avLst/>
          </a:prstGeom>
          <a:noFill/>
        </p:spPr>
        <p:txBody>
          <a:bodyPr wrap="square" rtlCol="0">
            <a:spAutoFit/>
          </a:bodyPr>
          <a:lstStyle/>
          <a:p>
            <a:pPr algn="ctr"/>
            <a:r>
              <a:rPr lang="en-US">
                <a:solidFill>
                  <a:srgbClr val="FF0000"/>
                </a:solidFill>
              </a:rPr>
              <a:t>Changes modest but general agreement on decrease/increase over Scandinavia/Central Europe. However extremely long dry periods increase across all of Central-Southern Europe (Jacob et al., 2013 Fig. 7).</a:t>
            </a:r>
          </a:p>
        </p:txBody>
      </p:sp>
      <p:pic>
        <p:nvPicPr>
          <p:cNvPr id="8"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 y="11113"/>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1-Bjerknes-logofarge.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9540" y="6187440"/>
            <a:ext cx="2664460" cy="670560"/>
          </a:xfrm>
          <a:prstGeom prst="rect">
            <a:avLst/>
          </a:prstGeom>
        </p:spPr>
      </p:pic>
    </p:spTree>
    <p:extLst>
      <p:ext uri="{BB962C8B-B14F-4D97-AF65-F5344CB8AC3E}">
        <p14:creationId xmlns:p14="http://schemas.microsoft.com/office/powerpoint/2010/main" val="23063335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resentasjon Uni R Klima">
  <a:themeElements>
    <a:clrScheme name="UniPresentasjonMal 15">
      <a:dk1>
        <a:srgbClr val="000000"/>
      </a:dk1>
      <a:lt1>
        <a:srgbClr val="FFFFFF"/>
      </a:lt1>
      <a:dk2>
        <a:srgbClr val="F80096"/>
      </a:dk2>
      <a:lt2>
        <a:srgbClr val="E18813"/>
      </a:lt2>
      <a:accent1>
        <a:srgbClr val="411673"/>
      </a:accent1>
      <a:accent2>
        <a:srgbClr val="A0007E"/>
      </a:accent2>
      <a:accent3>
        <a:srgbClr val="FFFFFF"/>
      </a:accent3>
      <a:accent4>
        <a:srgbClr val="000000"/>
      </a:accent4>
      <a:accent5>
        <a:srgbClr val="B0ABBC"/>
      </a:accent5>
      <a:accent6>
        <a:srgbClr val="910072"/>
      </a:accent6>
      <a:hlink>
        <a:srgbClr val="95BB1E"/>
      </a:hlink>
      <a:folHlink>
        <a:srgbClr val="2ABA9B"/>
      </a:folHlink>
    </a:clrScheme>
    <a:fontScheme name="UniPresentasjonM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1"/>
            </a:gs>
            <a:gs pos="100000">
              <a:srgbClr val="DDDDDD"/>
            </a:gs>
          </a:gsLst>
          <a:lin ang="0" scaled="1"/>
        </a:gradFill>
        <a:ln w="9525" cap="flat" cmpd="sng" algn="ctr">
          <a:solidFill>
            <a:srgbClr val="DDDDD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1"/>
            </a:gs>
            <a:gs pos="100000">
              <a:srgbClr val="DDDDDD"/>
            </a:gs>
          </a:gsLst>
          <a:lin ang="0" scaled="1"/>
        </a:gradFill>
        <a:ln w="9525" cap="flat" cmpd="sng" algn="ctr">
          <a:solidFill>
            <a:srgbClr val="DDDDD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UniPresentasjon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niPresentasjon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niPresentasjon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niPresentasjon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niPresentasjon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niPresentasjon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niPresentasjon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niPresentasjon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niPresentasjon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niPresentasjon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niPresentasjon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niPresentasjon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niPresentasjonMal 13">
        <a:dk1>
          <a:srgbClr val="000000"/>
        </a:dk1>
        <a:lt1>
          <a:srgbClr val="FFFFFF"/>
        </a:lt1>
        <a:dk2>
          <a:srgbClr val="000000"/>
        </a:dk2>
        <a:lt2>
          <a:srgbClr val="808080"/>
        </a:lt2>
        <a:accent1>
          <a:srgbClr val="411673"/>
        </a:accent1>
        <a:accent2>
          <a:srgbClr val="A0007E"/>
        </a:accent2>
        <a:accent3>
          <a:srgbClr val="FFFFFF"/>
        </a:accent3>
        <a:accent4>
          <a:srgbClr val="000000"/>
        </a:accent4>
        <a:accent5>
          <a:srgbClr val="B0ABBC"/>
        </a:accent5>
        <a:accent6>
          <a:srgbClr val="910072"/>
        </a:accent6>
        <a:hlink>
          <a:srgbClr val="95BB1E"/>
        </a:hlink>
        <a:folHlink>
          <a:srgbClr val="2ABA9B"/>
        </a:folHlink>
      </a:clrScheme>
      <a:clrMap bg1="lt1" tx1="dk1" bg2="lt2" tx2="dk2" accent1="accent1" accent2="accent2" accent3="accent3" accent4="accent4" accent5="accent5" accent6="accent6" hlink="hlink" folHlink="folHlink"/>
    </a:extraClrScheme>
    <a:extraClrScheme>
      <a:clrScheme name="UniPresentasjonMal 14">
        <a:dk1>
          <a:srgbClr val="000000"/>
        </a:dk1>
        <a:lt1>
          <a:srgbClr val="00FF00"/>
        </a:lt1>
        <a:dk2>
          <a:srgbClr val="000000"/>
        </a:dk2>
        <a:lt2>
          <a:srgbClr val="808080"/>
        </a:lt2>
        <a:accent1>
          <a:srgbClr val="411673"/>
        </a:accent1>
        <a:accent2>
          <a:srgbClr val="A0007E"/>
        </a:accent2>
        <a:accent3>
          <a:srgbClr val="AAFFAA"/>
        </a:accent3>
        <a:accent4>
          <a:srgbClr val="000000"/>
        </a:accent4>
        <a:accent5>
          <a:srgbClr val="B0ABBC"/>
        </a:accent5>
        <a:accent6>
          <a:srgbClr val="910072"/>
        </a:accent6>
        <a:hlink>
          <a:srgbClr val="95BB1E"/>
        </a:hlink>
        <a:folHlink>
          <a:srgbClr val="2ABA9B"/>
        </a:folHlink>
      </a:clrScheme>
      <a:clrMap bg1="lt1" tx1="dk1" bg2="lt2" tx2="dk2" accent1="accent1" accent2="accent2" accent3="accent3" accent4="accent4" accent5="accent5" accent6="accent6" hlink="hlink" folHlink="folHlink"/>
    </a:extraClrScheme>
    <a:extraClrScheme>
      <a:clrScheme name="UniPresentasjonMal 15">
        <a:dk1>
          <a:srgbClr val="000000"/>
        </a:dk1>
        <a:lt1>
          <a:srgbClr val="FFFFFF"/>
        </a:lt1>
        <a:dk2>
          <a:srgbClr val="F80096"/>
        </a:dk2>
        <a:lt2>
          <a:srgbClr val="E18813"/>
        </a:lt2>
        <a:accent1>
          <a:srgbClr val="411673"/>
        </a:accent1>
        <a:accent2>
          <a:srgbClr val="A0007E"/>
        </a:accent2>
        <a:accent3>
          <a:srgbClr val="FFFFFF"/>
        </a:accent3>
        <a:accent4>
          <a:srgbClr val="000000"/>
        </a:accent4>
        <a:accent5>
          <a:srgbClr val="B0ABBC"/>
        </a:accent5>
        <a:accent6>
          <a:srgbClr val="910072"/>
        </a:accent6>
        <a:hlink>
          <a:srgbClr val="95BB1E"/>
        </a:hlink>
        <a:folHlink>
          <a:srgbClr val="2ABA9B"/>
        </a:folHlink>
      </a:clrScheme>
      <a:clrMap bg1="lt1" tx1="dk1" bg2="lt2" tx2="dk2" accent1="accent1" accent2="accent2" accent3="accent3" accent4="accent4" accent5="accent5" accent6="accent6" hlink="hlink" folHlink="folHlink"/>
    </a:extraClrScheme>
    <a:extraClrScheme>
      <a:clrScheme name="UniPresentasjonMal 16">
        <a:dk1>
          <a:srgbClr val="4A4D4A"/>
        </a:dk1>
        <a:lt1>
          <a:srgbClr val="FFFFFF"/>
        </a:lt1>
        <a:dk2>
          <a:srgbClr val="F80096"/>
        </a:dk2>
        <a:lt2>
          <a:srgbClr val="E18813"/>
        </a:lt2>
        <a:accent1>
          <a:srgbClr val="411673"/>
        </a:accent1>
        <a:accent2>
          <a:srgbClr val="A0007E"/>
        </a:accent2>
        <a:accent3>
          <a:srgbClr val="FFFFFF"/>
        </a:accent3>
        <a:accent4>
          <a:srgbClr val="3E403E"/>
        </a:accent4>
        <a:accent5>
          <a:srgbClr val="B0ABBC"/>
        </a:accent5>
        <a:accent6>
          <a:srgbClr val="910072"/>
        </a:accent6>
        <a:hlink>
          <a:srgbClr val="95BB1E"/>
        </a:hlink>
        <a:folHlink>
          <a:srgbClr val="2ABA9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Presentasjon Uni R Klima.potx</Template>
  <TotalTime>7606</TotalTime>
  <Words>1057</Words>
  <Application>Microsoft Macintosh PowerPoint</Application>
  <PresentationFormat>On-screen Show (4:3)</PresentationFormat>
  <Paragraphs>78</Paragraphs>
  <Slides>13</Slides>
  <Notes>6</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Presentasjon Uni R Klima</vt:lpstr>
      <vt:lpstr>Important impacts-relevant climate indices over Europe at the +2C threshold</vt:lpstr>
      <vt:lpstr>When does the world reach +2°C?*</vt:lpstr>
      <vt:lpstr>How fast does Europe warm? </vt:lpstr>
      <vt:lpstr>How much does Europe warm compared to the global average?</vt:lpstr>
      <vt:lpstr>Aside from mean seasonal temperatures are there robust changes? How do we even define “robust”? </vt:lpstr>
      <vt:lpstr>Maximum(Minimum) temperatures go up in Summer(Winter); increase most pronounced in winter minimum temperatures</vt:lpstr>
      <vt:lpstr>Thermal Growing Season Length (top) increases &amp; Day of Growing Season Start (bottom) comes earlier everywhere (Must be interpreted with caution!)</vt:lpstr>
      <vt:lpstr>Heat waves: defined as 6 days or more with Tmax &gt; 5C over mean (May-Sep) Tmax from reference period (1971-2000)</vt:lpstr>
      <vt:lpstr>Number of summer dry day periods (at least 6 days &lt; 1mm)</vt:lpstr>
      <vt:lpstr>Highest 5-day precipitation amount (mm) during winter/summer (top/bottom)*</vt:lpstr>
      <vt:lpstr>Number of very heavy precipitation days (&gt; 20mm) during winter/summer (top/bottom)*</vt:lpstr>
      <vt:lpstr>Precipitation: 20year events increase in magnitude over much of EU*</vt:lpstr>
      <vt:lpstr>Messages from climate at 2°C </vt:lpstr>
    </vt:vector>
  </TitlesOfParts>
  <Company>Arriba 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Cras gquis eros nis baskje klemsjtirk</dc:title>
  <dc:creator>Kristian Olsen</dc:creator>
  <cp:lastModifiedBy>Stefan Sobolowski</cp:lastModifiedBy>
  <cp:revision>167</cp:revision>
  <dcterms:created xsi:type="dcterms:W3CDTF">2009-11-13T12:03:56Z</dcterms:created>
  <dcterms:modified xsi:type="dcterms:W3CDTF">2015-03-25T13:13:30Z</dcterms:modified>
</cp:coreProperties>
</file>